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18"/>
  </p:notesMasterIdLst>
  <p:handoutMasterIdLst>
    <p:handoutMasterId r:id="rId19"/>
  </p:handoutMasterIdLst>
  <p:sldIdLst>
    <p:sldId id="768" r:id="rId2"/>
    <p:sldId id="798" r:id="rId3"/>
    <p:sldId id="784" r:id="rId4"/>
    <p:sldId id="787" r:id="rId5"/>
    <p:sldId id="788" r:id="rId6"/>
    <p:sldId id="789" r:id="rId7"/>
    <p:sldId id="790" r:id="rId8"/>
    <p:sldId id="791" r:id="rId9"/>
    <p:sldId id="792" r:id="rId10"/>
    <p:sldId id="799" r:id="rId11"/>
    <p:sldId id="793" r:id="rId12"/>
    <p:sldId id="794" r:id="rId13"/>
    <p:sldId id="795" r:id="rId14"/>
    <p:sldId id="800" r:id="rId15"/>
    <p:sldId id="796" r:id="rId16"/>
    <p:sldId id="7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59"/>
    <a:srgbClr val="003171"/>
    <a:srgbClr val="DDE5ED"/>
    <a:srgbClr val="0051BA"/>
    <a:srgbClr val="73CBF2"/>
    <a:srgbClr val="E7ECF2"/>
    <a:srgbClr val="2767FF"/>
    <a:srgbClr val="E8000D"/>
    <a:srgbClr val="971B2F"/>
    <a:srgbClr val="D7D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37A1C-3BA6-2CE3-35B0-F8BB25386F4E}" v="1" dt="2026-06-02T18:08:08.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74EDBC-2B34-396A-30F5-E44A4F41F5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2644DB-1B56-2EFD-AFAF-E01FA76F56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555496-0427-0F42-B2F7-5D0EB5BBF8D5}" type="datetimeFigureOut">
              <a:rPr lang="en-US" smtClean="0"/>
              <a:t>6/2/2026</a:t>
            </a:fld>
            <a:endParaRPr lang="en-US"/>
          </a:p>
        </p:txBody>
      </p:sp>
      <p:sp>
        <p:nvSpPr>
          <p:cNvPr id="4" name="Footer Placeholder 3">
            <a:extLst>
              <a:ext uri="{FF2B5EF4-FFF2-40B4-BE49-F238E27FC236}">
                <a16:creationId xmlns:a16="http://schemas.microsoft.com/office/drawing/2014/main" id="{17E33107-7E4A-4799-4623-0567AE85B1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47704C-212B-3E50-1ACB-0DDEF949AB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9E0236-43F2-2C47-9F27-1C50F5AF2875}" type="slidenum">
              <a:rPr lang="en-US" smtClean="0"/>
              <a:t>‹#›</a:t>
            </a:fld>
            <a:endParaRPr lang="en-US"/>
          </a:p>
        </p:txBody>
      </p:sp>
    </p:spTree>
    <p:extLst>
      <p:ext uri="{BB962C8B-B14F-4D97-AF65-F5344CB8AC3E}">
        <p14:creationId xmlns:p14="http://schemas.microsoft.com/office/powerpoint/2010/main" val="285404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68FEE-7630-644D-BB78-46EB6D63E191}"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C31F7-C910-C24C-99C8-6696C164C5FB}" type="slidenum">
              <a:rPr lang="en-US" smtClean="0"/>
              <a:t>‹#›</a:t>
            </a:fld>
            <a:endParaRPr lang="en-US"/>
          </a:p>
        </p:txBody>
      </p:sp>
    </p:spTree>
    <p:extLst>
      <p:ext uri="{BB962C8B-B14F-4D97-AF65-F5344CB8AC3E}">
        <p14:creationId xmlns:p14="http://schemas.microsoft.com/office/powerpoint/2010/main" val="1343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C31F7-C910-C24C-99C8-6696C164C5FB}" type="slidenum">
              <a:rPr lang="en-US" smtClean="0"/>
              <a:t>1</a:t>
            </a:fld>
            <a:endParaRPr lang="en-US"/>
          </a:p>
        </p:txBody>
      </p:sp>
    </p:spTree>
    <p:extLst>
      <p:ext uri="{BB962C8B-B14F-4D97-AF65-F5344CB8AC3E}">
        <p14:creationId xmlns:p14="http://schemas.microsoft.com/office/powerpoint/2010/main" val="216921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BAFBA-16BB-DAEE-5481-E0FAFC30E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D11C8-2402-32C0-4776-4AFCE9F5F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7AD57-76EB-0425-85F7-E3CC8B39EA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352DFC-6605-0995-E42C-D885644148E5}"/>
              </a:ext>
            </a:extLst>
          </p:cNvPr>
          <p:cNvSpPr>
            <a:spLocks noGrp="1"/>
          </p:cNvSpPr>
          <p:nvPr>
            <p:ph type="sldNum" sz="quarter" idx="5"/>
          </p:nvPr>
        </p:nvSpPr>
        <p:spPr/>
        <p:txBody>
          <a:bodyPr/>
          <a:lstStyle/>
          <a:p>
            <a:fld id="{68FC31F7-C910-C24C-99C8-6696C164C5FB}" type="slidenum">
              <a:rPr lang="en-US" smtClean="0"/>
              <a:t>10</a:t>
            </a:fld>
            <a:endParaRPr lang="en-US"/>
          </a:p>
        </p:txBody>
      </p:sp>
    </p:spTree>
    <p:extLst>
      <p:ext uri="{BB962C8B-B14F-4D97-AF65-F5344CB8AC3E}">
        <p14:creationId xmlns:p14="http://schemas.microsoft.com/office/powerpoint/2010/main" val="381175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D0FC-FEDE-495B-4485-E28883E86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F6883-67D4-02AE-E4A8-E36558106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0D946-C32A-582A-66CD-6F01F34190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DA2CAD-4E89-03F0-C065-CAE62F981D5D}"/>
              </a:ext>
            </a:extLst>
          </p:cNvPr>
          <p:cNvSpPr>
            <a:spLocks noGrp="1"/>
          </p:cNvSpPr>
          <p:nvPr>
            <p:ph type="sldNum" sz="quarter" idx="5"/>
          </p:nvPr>
        </p:nvSpPr>
        <p:spPr/>
        <p:txBody>
          <a:bodyPr/>
          <a:lstStyle/>
          <a:p>
            <a:fld id="{68FC31F7-C910-C24C-99C8-6696C164C5FB}" type="slidenum">
              <a:rPr lang="en-US" smtClean="0"/>
              <a:t>11</a:t>
            </a:fld>
            <a:endParaRPr lang="en-US"/>
          </a:p>
        </p:txBody>
      </p:sp>
    </p:spTree>
    <p:extLst>
      <p:ext uri="{BB962C8B-B14F-4D97-AF65-F5344CB8AC3E}">
        <p14:creationId xmlns:p14="http://schemas.microsoft.com/office/powerpoint/2010/main" val="403719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C571-7C83-3A88-CB1B-793D656F1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A2548-2262-BE38-3601-3ABCB0B8D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DBDA5-C2F3-C4AA-20AB-3157DF788F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20EE6-9672-3833-32D0-AF48AC1F61E3}"/>
              </a:ext>
            </a:extLst>
          </p:cNvPr>
          <p:cNvSpPr>
            <a:spLocks noGrp="1"/>
          </p:cNvSpPr>
          <p:nvPr>
            <p:ph type="sldNum" sz="quarter" idx="5"/>
          </p:nvPr>
        </p:nvSpPr>
        <p:spPr/>
        <p:txBody>
          <a:bodyPr/>
          <a:lstStyle/>
          <a:p>
            <a:fld id="{68FC31F7-C910-C24C-99C8-6696C164C5FB}" type="slidenum">
              <a:rPr lang="en-US" smtClean="0"/>
              <a:t>12</a:t>
            </a:fld>
            <a:endParaRPr lang="en-US"/>
          </a:p>
        </p:txBody>
      </p:sp>
    </p:spTree>
    <p:extLst>
      <p:ext uri="{BB962C8B-B14F-4D97-AF65-F5344CB8AC3E}">
        <p14:creationId xmlns:p14="http://schemas.microsoft.com/office/powerpoint/2010/main" val="97539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31B6C-9FF4-4CDA-3107-D41849662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47BAF-E2C5-2F0D-816A-A237ED617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BCF3E-3048-D013-C0B5-811E9E4AE2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40D601-D7BE-11A1-7F56-D06812FE72B6}"/>
              </a:ext>
            </a:extLst>
          </p:cNvPr>
          <p:cNvSpPr>
            <a:spLocks noGrp="1"/>
          </p:cNvSpPr>
          <p:nvPr>
            <p:ph type="sldNum" sz="quarter" idx="5"/>
          </p:nvPr>
        </p:nvSpPr>
        <p:spPr/>
        <p:txBody>
          <a:bodyPr/>
          <a:lstStyle/>
          <a:p>
            <a:fld id="{68FC31F7-C910-C24C-99C8-6696C164C5FB}" type="slidenum">
              <a:rPr lang="en-US" smtClean="0"/>
              <a:t>13</a:t>
            </a:fld>
            <a:endParaRPr lang="en-US"/>
          </a:p>
        </p:txBody>
      </p:sp>
    </p:spTree>
    <p:extLst>
      <p:ext uri="{BB962C8B-B14F-4D97-AF65-F5344CB8AC3E}">
        <p14:creationId xmlns:p14="http://schemas.microsoft.com/office/powerpoint/2010/main" val="12819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9D8B7-057B-262B-8BBD-844B830EC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7D0F2-7A7B-3371-1607-71C82AEE5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00519-7E9D-9E10-B5CF-6766F1BE8D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A4337-FB10-250F-3013-50AFC656A539}"/>
              </a:ext>
            </a:extLst>
          </p:cNvPr>
          <p:cNvSpPr>
            <a:spLocks noGrp="1"/>
          </p:cNvSpPr>
          <p:nvPr>
            <p:ph type="sldNum" sz="quarter" idx="5"/>
          </p:nvPr>
        </p:nvSpPr>
        <p:spPr/>
        <p:txBody>
          <a:bodyPr/>
          <a:lstStyle/>
          <a:p>
            <a:fld id="{68FC31F7-C910-C24C-99C8-6696C164C5FB}" type="slidenum">
              <a:rPr lang="en-US" smtClean="0"/>
              <a:t>14</a:t>
            </a:fld>
            <a:endParaRPr lang="en-US"/>
          </a:p>
        </p:txBody>
      </p:sp>
    </p:spTree>
    <p:extLst>
      <p:ext uri="{BB962C8B-B14F-4D97-AF65-F5344CB8AC3E}">
        <p14:creationId xmlns:p14="http://schemas.microsoft.com/office/powerpoint/2010/main" val="19343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FFA9D-B869-322F-6A46-832D91E7A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4E98D-68A6-89D2-7CFA-AF2835107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D817C-6232-F241-5B42-BD65ED747C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321BCB-229B-1036-A862-EF327A6E77FE}"/>
              </a:ext>
            </a:extLst>
          </p:cNvPr>
          <p:cNvSpPr>
            <a:spLocks noGrp="1"/>
          </p:cNvSpPr>
          <p:nvPr>
            <p:ph type="sldNum" sz="quarter" idx="5"/>
          </p:nvPr>
        </p:nvSpPr>
        <p:spPr/>
        <p:txBody>
          <a:bodyPr/>
          <a:lstStyle/>
          <a:p>
            <a:fld id="{68FC31F7-C910-C24C-99C8-6696C164C5FB}" type="slidenum">
              <a:rPr lang="en-US" smtClean="0"/>
              <a:t>15</a:t>
            </a:fld>
            <a:endParaRPr lang="en-US"/>
          </a:p>
        </p:txBody>
      </p:sp>
    </p:spTree>
    <p:extLst>
      <p:ext uri="{BB962C8B-B14F-4D97-AF65-F5344CB8AC3E}">
        <p14:creationId xmlns:p14="http://schemas.microsoft.com/office/powerpoint/2010/main" val="329954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4AB6-F018-6F75-781C-A51004206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4D9D7-F46D-289A-561B-29A00504B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D61FE-68D5-83E2-7139-400A3714A5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3AC17B-CEDA-814B-C4E5-7D334B6CC25D}"/>
              </a:ext>
            </a:extLst>
          </p:cNvPr>
          <p:cNvSpPr>
            <a:spLocks noGrp="1"/>
          </p:cNvSpPr>
          <p:nvPr>
            <p:ph type="sldNum" sz="quarter" idx="5"/>
          </p:nvPr>
        </p:nvSpPr>
        <p:spPr/>
        <p:txBody>
          <a:bodyPr/>
          <a:lstStyle/>
          <a:p>
            <a:fld id="{68FC31F7-C910-C24C-99C8-6696C164C5FB}" type="slidenum">
              <a:rPr lang="en-US" smtClean="0"/>
              <a:t>16</a:t>
            </a:fld>
            <a:endParaRPr lang="en-US"/>
          </a:p>
        </p:txBody>
      </p:sp>
    </p:spTree>
    <p:extLst>
      <p:ext uri="{BB962C8B-B14F-4D97-AF65-F5344CB8AC3E}">
        <p14:creationId xmlns:p14="http://schemas.microsoft.com/office/powerpoint/2010/main" val="145039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3CB32-07B3-D06A-08E9-EBBA3AF69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89046-1E60-55F7-6C4C-E346D080D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2E15-FEBC-25DF-2B54-DAB63754FD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943476-E857-E5A2-733F-EBCEF20327E4}"/>
              </a:ext>
            </a:extLst>
          </p:cNvPr>
          <p:cNvSpPr>
            <a:spLocks noGrp="1"/>
          </p:cNvSpPr>
          <p:nvPr>
            <p:ph type="sldNum" sz="quarter" idx="5"/>
          </p:nvPr>
        </p:nvSpPr>
        <p:spPr/>
        <p:txBody>
          <a:bodyPr/>
          <a:lstStyle/>
          <a:p>
            <a:fld id="{68FC31F7-C910-C24C-99C8-6696C164C5FB}" type="slidenum">
              <a:rPr lang="en-US" smtClean="0"/>
              <a:t>2</a:t>
            </a:fld>
            <a:endParaRPr lang="en-US"/>
          </a:p>
        </p:txBody>
      </p:sp>
    </p:spTree>
    <p:extLst>
      <p:ext uri="{BB962C8B-B14F-4D97-AF65-F5344CB8AC3E}">
        <p14:creationId xmlns:p14="http://schemas.microsoft.com/office/powerpoint/2010/main" val="372488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922F-B754-2DBD-5674-3D3222BF8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89B1B-560A-4FC7-212F-6FDCCB36F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64E2C-39DD-5E0E-2A51-09B252280F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7404E2-B4D4-EA5A-9A2E-49CBB50894A2}"/>
              </a:ext>
            </a:extLst>
          </p:cNvPr>
          <p:cNvSpPr>
            <a:spLocks noGrp="1"/>
          </p:cNvSpPr>
          <p:nvPr>
            <p:ph type="sldNum" sz="quarter" idx="5"/>
          </p:nvPr>
        </p:nvSpPr>
        <p:spPr/>
        <p:txBody>
          <a:bodyPr/>
          <a:lstStyle/>
          <a:p>
            <a:fld id="{68FC31F7-C910-C24C-99C8-6696C164C5FB}" type="slidenum">
              <a:rPr lang="en-US" smtClean="0"/>
              <a:t>3</a:t>
            </a:fld>
            <a:endParaRPr lang="en-US"/>
          </a:p>
        </p:txBody>
      </p:sp>
    </p:spTree>
    <p:extLst>
      <p:ext uri="{BB962C8B-B14F-4D97-AF65-F5344CB8AC3E}">
        <p14:creationId xmlns:p14="http://schemas.microsoft.com/office/powerpoint/2010/main" val="190927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DA837-5D5D-A3A1-5A84-F7296B31F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8BD17-96E1-4430-C8FE-A130E42C1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A86FA-DB37-9A1E-0547-A2BF79C3E8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453EE2-C28D-8615-D7AB-366A06C9F60E}"/>
              </a:ext>
            </a:extLst>
          </p:cNvPr>
          <p:cNvSpPr>
            <a:spLocks noGrp="1"/>
          </p:cNvSpPr>
          <p:nvPr>
            <p:ph type="sldNum" sz="quarter" idx="5"/>
          </p:nvPr>
        </p:nvSpPr>
        <p:spPr/>
        <p:txBody>
          <a:bodyPr/>
          <a:lstStyle/>
          <a:p>
            <a:fld id="{68FC31F7-C910-C24C-99C8-6696C164C5FB}" type="slidenum">
              <a:rPr lang="en-US" smtClean="0"/>
              <a:t>4</a:t>
            </a:fld>
            <a:endParaRPr lang="en-US"/>
          </a:p>
        </p:txBody>
      </p:sp>
    </p:spTree>
    <p:extLst>
      <p:ext uri="{BB962C8B-B14F-4D97-AF65-F5344CB8AC3E}">
        <p14:creationId xmlns:p14="http://schemas.microsoft.com/office/powerpoint/2010/main" val="394976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4B58-3D06-41AD-E19F-410983D4E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AC7F2-54D6-85A4-951C-EBB572803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19DDF-9C7F-E0F1-C1C5-0D20009575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718340-94C6-AC76-6908-9088D91EC45F}"/>
              </a:ext>
            </a:extLst>
          </p:cNvPr>
          <p:cNvSpPr>
            <a:spLocks noGrp="1"/>
          </p:cNvSpPr>
          <p:nvPr>
            <p:ph type="sldNum" sz="quarter" idx="5"/>
          </p:nvPr>
        </p:nvSpPr>
        <p:spPr/>
        <p:txBody>
          <a:bodyPr/>
          <a:lstStyle/>
          <a:p>
            <a:fld id="{68FC31F7-C910-C24C-99C8-6696C164C5FB}" type="slidenum">
              <a:rPr lang="en-US" smtClean="0"/>
              <a:t>5</a:t>
            </a:fld>
            <a:endParaRPr lang="en-US"/>
          </a:p>
        </p:txBody>
      </p:sp>
    </p:spTree>
    <p:extLst>
      <p:ext uri="{BB962C8B-B14F-4D97-AF65-F5344CB8AC3E}">
        <p14:creationId xmlns:p14="http://schemas.microsoft.com/office/powerpoint/2010/main" val="347185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FC69-96F2-BEE9-05F3-089301806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36C6D-8303-2602-6DCB-ED643F946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8E18E-1641-41F9-E227-1932CFEBE2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A986FC-7FC6-3A04-9DEF-D19EB950DD4C}"/>
              </a:ext>
            </a:extLst>
          </p:cNvPr>
          <p:cNvSpPr>
            <a:spLocks noGrp="1"/>
          </p:cNvSpPr>
          <p:nvPr>
            <p:ph type="sldNum" sz="quarter" idx="5"/>
          </p:nvPr>
        </p:nvSpPr>
        <p:spPr/>
        <p:txBody>
          <a:bodyPr/>
          <a:lstStyle/>
          <a:p>
            <a:fld id="{68FC31F7-C910-C24C-99C8-6696C164C5FB}" type="slidenum">
              <a:rPr lang="en-US" smtClean="0"/>
              <a:t>6</a:t>
            </a:fld>
            <a:endParaRPr lang="en-US"/>
          </a:p>
        </p:txBody>
      </p:sp>
    </p:spTree>
    <p:extLst>
      <p:ext uri="{BB962C8B-B14F-4D97-AF65-F5344CB8AC3E}">
        <p14:creationId xmlns:p14="http://schemas.microsoft.com/office/powerpoint/2010/main" val="364302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8687-D077-E24D-7241-B952EBB19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BF520-61B3-2413-CA51-4C9356882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0D995-C860-C36D-534D-6E19C3E638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DD84D8-3F1C-6C03-A2ED-24B6E876EB1E}"/>
              </a:ext>
            </a:extLst>
          </p:cNvPr>
          <p:cNvSpPr>
            <a:spLocks noGrp="1"/>
          </p:cNvSpPr>
          <p:nvPr>
            <p:ph type="sldNum" sz="quarter" idx="5"/>
          </p:nvPr>
        </p:nvSpPr>
        <p:spPr/>
        <p:txBody>
          <a:bodyPr/>
          <a:lstStyle/>
          <a:p>
            <a:fld id="{68FC31F7-C910-C24C-99C8-6696C164C5FB}" type="slidenum">
              <a:rPr lang="en-US" smtClean="0"/>
              <a:t>7</a:t>
            </a:fld>
            <a:endParaRPr lang="en-US"/>
          </a:p>
        </p:txBody>
      </p:sp>
    </p:spTree>
    <p:extLst>
      <p:ext uri="{BB962C8B-B14F-4D97-AF65-F5344CB8AC3E}">
        <p14:creationId xmlns:p14="http://schemas.microsoft.com/office/powerpoint/2010/main" val="125405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AA3C-2BBC-D73B-DBFC-FDB2652E7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B9334-44FD-95C9-4F14-9A7263D0F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03A73-DC13-CAC9-9111-AA9411FF26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384B90-99A5-70CA-A2A1-D4CAC9885EEE}"/>
              </a:ext>
            </a:extLst>
          </p:cNvPr>
          <p:cNvSpPr>
            <a:spLocks noGrp="1"/>
          </p:cNvSpPr>
          <p:nvPr>
            <p:ph type="sldNum" sz="quarter" idx="5"/>
          </p:nvPr>
        </p:nvSpPr>
        <p:spPr/>
        <p:txBody>
          <a:bodyPr/>
          <a:lstStyle/>
          <a:p>
            <a:fld id="{68FC31F7-C910-C24C-99C8-6696C164C5FB}" type="slidenum">
              <a:rPr lang="en-US" smtClean="0"/>
              <a:t>8</a:t>
            </a:fld>
            <a:endParaRPr lang="en-US"/>
          </a:p>
        </p:txBody>
      </p:sp>
    </p:spTree>
    <p:extLst>
      <p:ext uri="{BB962C8B-B14F-4D97-AF65-F5344CB8AC3E}">
        <p14:creationId xmlns:p14="http://schemas.microsoft.com/office/powerpoint/2010/main" val="32017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7D026-CE26-1951-3488-337F48299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F346E-E8C2-6161-BC5B-3E5707296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12328-B672-A98F-A4E3-718B50B3C8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80B1AB-0702-8813-83A5-29DB832989E4}"/>
              </a:ext>
            </a:extLst>
          </p:cNvPr>
          <p:cNvSpPr>
            <a:spLocks noGrp="1"/>
          </p:cNvSpPr>
          <p:nvPr>
            <p:ph type="sldNum" sz="quarter" idx="5"/>
          </p:nvPr>
        </p:nvSpPr>
        <p:spPr/>
        <p:txBody>
          <a:bodyPr/>
          <a:lstStyle/>
          <a:p>
            <a:fld id="{68FC31F7-C910-C24C-99C8-6696C164C5FB}" type="slidenum">
              <a:rPr lang="en-US" smtClean="0"/>
              <a:t>9</a:t>
            </a:fld>
            <a:endParaRPr lang="en-US"/>
          </a:p>
        </p:txBody>
      </p:sp>
    </p:spTree>
    <p:extLst>
      <p:ext uri="{BB962C8B-B14F-4D97-AF65-F5344CB8AC3E}">
        <p14:creationId xmlns:p14="http://schemas.microsoft.com/office/powerpoint/2010/main" val="346987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7657-0BFE-0CF9-9561-DE4985B806F9}"/>
              </a:ext>
            </a:extLst>
          </p:cNvPr>
          <p:cNvSpPr>
            <a:spLocks noGrp="1"/>
          </p:cNvSpPr>
          <p:nvPr>
            <p:ph type="title"/>
          </p:nvPr>
        </p:nvSpPr>
        <p:spPr>
          <a:xfrm>
            <a:off x="1428750" y="365125"/>
            <a:ext cx="99250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E4D97C-7E6A-2260-935B-CA29A6530196}"/>
              </a:ext>
            </a:extLst>
          </p:cNvPr>
          <p:cNvSpPr>
            <a:spLocks noGrp="1"/>
          </p:cNvSpPr>
          <p:nvPr>
            <p:ph idx="1"/>
          </p:nvPr>
        </p:nvSpPr>
        <p:spPr>
          <a:xfrm>
            <a:off x="1428750" y="1825625"/>
            <a:ext cx="9925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2995-23D2-457E-750F-7B2A3308FC36}"/>
              </a:ext>
            </a:extLst>
          </p:cNvPr>
          <p:cNvSpPr>
            <a:spLocks noGrp="1"/>
          </p:cNvSpPr>
          <p:nvPr>
            <p:ph type="dt" sz="half" idx="10"/>
          </p:nvPr>
        </p:nvSpPr>
        <p:spPr>
          <a:xfrm>
            <a:off x="1428750" y="6356350"/>
            <a:ext cx="2743200" cy="365125"/>
          </a:xfrm>
        </p:spPr>
        <p:txBody>
          <a:bodyPr/>
          <a:lstStyle>
            <a:lvl1pPr>
              <a:defRPr b="0" i="0">
                <a:latin typeface="Arial" panose="020B0604020202020204" pitchFamily="34" charset="0"/>
              </a:defRPr>
            </a:lvl1pPr>
          </a:lstStyle>
          <a:p>
            <a:fld id="{01EFA898-5930-AD4F-8CB3-9C02DD598CED}" type="datetimeFigureOut">
              <a:rPr lang="en-US" smtClean="0"/>
              <a:pPr/>
              <a:t>6/2/2026</a:t>
            </a:fld>
            <a:endParaRPr lang="en-US"/>
          </a:p>
        </p:txBody>
      </p:sp>
      <p:sp>
        <p:nvSpPr>
          <p:cNvPr id="5" name="Footer Placeholder 4">
            <a:extLst>
              <a:ext uri="{FF2B5EF4-FFF2-40B4-BE49-F238E27FC236}">
                <a16:creationId xmlns:a16="http://schemas.microsoft.com/office/drawing/2014/main" id="{DE431C56-D6EA-9131-00D6-1B5CCE39A0D3}"/>
              </a:ext>
            </a:extLst>
          </p:cNvPr>
          <p:cNvSpPr>
            <a:spLocks noGrp="1"/>
          </p:cNvSpPr>
          <p:nvPr>
            <p:ph type="ftr" sz="quarter" idx="11"/>
          </p:nvPr>
        </p:nvSpPr>
        <p:spPr>
          <a:xfrm>
            <a:off x="4333875" y="6356350"/>
            <a:ext cx="4114800" cy="365125"/>
          </a:xfrm>
        </p:spPr>
        <p:txBody>
          <a:bodyPr/>
          <a:lstStyle>
            <a:lvl1pPr>
              <a:defRPr b="0" i="0">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2573518-ADA1-7FCF-849E-E27BBB3D78AB}"/>
              </a:ext>
            </a:extLst>
          </p:cNvPr>
          <p:cNvSpPr>
            <a:spLocks noGrp="1"/>
          </p:cNvSpPr>
          <p:nvPr>
            <p:ph type="sldNum" sz="quarter" idx="12"/>
          </p:nvPr>
        </p:nvSpPr>
        <p:spPr/>
        <p:txBody>
          <a:bodyPr/>
          <a:lstStyle>
            <a:lvl1pPr>
              <a:defRPr b="0" i="0">
                <a:latin typeface="Arial" panose="020B0604020202020204" pitchFamily="34" charset="0"/>
              </a:defRPr>
            </a:lvl1pPr>
          </a:lstStyle>
          <a:p>
            <a:fld id="{DEB8C04A-7BFB-C24D-8F43-0EF949F62D74}" type="slidenum">
              <a:rPr lang="en-US" smtClean="0"/>
              <a:pPr/>
              <a:t>‹#›</a:t>
            </a:fld>
            <a:endParaRPr lang="en-US"/>
          </a:p>
        </p:txBody>
      </p:sp>
      <p:sp>
        <p:nvSpPr>
          <p:cNvPr id="7" name="Rectangle 6">
            <a:extLst>
              <a:ext uri="{FF2B5EF4-FFF2-40B4-BE49-F238E27FC236}">
                <a16:creationId xmlns:a16="http://schemas.microsoft.com/office/drawing/2014/main" id="{4A5839F1-5EF3-E9F3-75F6-C76A53DA7348}"/>
              </a:ext>
              <a:ext uri="{C183D7F6-B498-43B3-948B-1728B52AA6E4}">
                <adec:decorative xmlns:adec="http://schemas.microsoft.com/office/drawing/2017/decorative" val="1"/>
              </a:ext>
            </a:extLst>
          </p:cNvPr>
          <p:cNvSpPr/>
          <p:nvPr/>
        </p:nvSpPr>
        <p:spPr>
          <a:xfrm>
            <a:off x="0" y="0"/>
            <a:ext cx="914398" cy="6858000"/>
          </a:xfrm>
          <a:prstGeom prst="rect">
            <a:avLst/>
          </a:prstGeom>
          <a:gradFill>
            <a:gsLst>
              <a:gs pos="0">
                <a:srgbClr val="0051BA"/>
              </a:gs>
              <a:gs pos="86000">
                <a:srgbClr val="00345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University of Kansas&#10;">
            <a:extLst>
              <a:ext uri="{FF2B5EF4-FFF2-40B4-BE49-F238E27FC236}">
                <a16:creationId xmlns:a16="http://schemas.microsoft.com/office/drawing/2014/main" id="{6A81C974-EEFE-8E4B-D704-C9BC6A81FCA4}"/>
              </a:ext>
            </a:extLst>
          </p:cNvPr>
          <p:cNvPicPr>
            <a:picLocks noChangeAspect="1"/>
          </p:cNvPicPr>
          <p:nvPr/>
        </p:nvPicPr>
        <p:blipFill>
          <a:blip r:embed="rId2"/>
          <a:stretch>
            <a:fillRect/>
          </a:stretch>
        </p:blipFill>
        <p:spPr>
          <a:xfrm>
            <a:off x="-2" y="3543300"/>
            <a:ext cx="914400" cy="3314700"/>
          </a:xfrm>
          <a:prstGeom prst="rect">
            <a:avLst/>
          </a:prstGeom>
        </p:spPr>
      </p:pic>
    </p:spTree>
    <p:extLst>
      <p:ext uri="{BB962C8B-B14F-4D97-AF65-F5344CB8AC3E}">
        <p14:creationId xmlns:p14="http://schemas.microsoft.com/office/powerpoint/2010/main" val="208935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F875-F973-F467-639F-DA9E0EF2C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65DEEE-309A-CCE8-9AFF-993E8B83D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DA489-CA8E-31B2-C880-88CE6DA43027}"/>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5" name="Footer Placeholder 4">
            <a:extLst>
              <a:ext uri="{FF2B5EF4-FFF2-40B4-BE49-F238E27FC236}">
                <a16:creationId xmlns:a16="http://schemas.microsoft.com/office/drawing/2014/main" id="{EF78334A-618E-AF39-F947-FA477FED2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EC73A-377A-2390-2AC2-9A7B30FE7A3B}"/>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313469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32AA8-5535-512A-73B8-7D5FFFE635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4DA02-C24F-FD61-7884-87798C1D61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BDFA8-8658-BAE3-FE5C-3ADF7556C15E}"/>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5" name="Footer Placeholder 4">
            <a:extLst>
              <a:ext uri="{FF2B5EF4-FFF2-40B4-BE49-F238E27FC236}">
                <a16:creationId xmlns:a16="http://schemas.microsoft.com/office/drawing/2014/main" id="{AF760A4D-202C-AC6F-9E12-3D5CC7D5F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1245B-28C7-CF40-B657-660A5EBB3402}"/>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137608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DDEE-F1B6-E964-B419-17A358ABB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089C3-3F6C-399B-B732-E7DE828A2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3AA0AA-450B-001A-1E9A-277499330AC1}"/>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5" name="Footer Placeholder 4">
            <a:extLst>
              <a:ext uri="{FF2B5EF4-FFF2-40B4-BE49-F238E27FC236}">
                <a16:creationId xmlns:a16="http://schemas.microsoft.com/office/drawing/2014/main" id="{67212203-D758-9628-FEE6-A5A229876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0ED79-C6A4-CEE8-C81D-C5A1E573E5E7}"/>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1090833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statue of a Jayhawk in front of big blue sky&#10;&#10;">
            <a:extLst>
              <a:ext uri="{FF2B5EF4-FFF2-40B4-BE49-F238E27FC236}">
                <a16:creationId xmlns:a16="http://schemas.microsoft.com/office/drawing/2014/main" id="{062E95C5-3B38-139A-4492-6EE93FAE8F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31" y="-18053"/>
            <a:ext cx="11311247" cy="6874868"/>
          </a:xfrm>
          <a:prstGeom prst="rect">
            <a:avLst/>
          </a:prstGeom>
        </p:spPr>
      </p:pic>
      <p:sp>
        <p:nvSpPr>
          <p:cNvPr id="6" name="Rectangle 5">
            <a:extLst>
              <a:ext uri="{FF2B5EF4-FFF2-40B4-BE49-F238E27FC236}">
                <a16:creationId xmlns:a16="http://schemas.microsoft.com/office/drawing/2014/main" id="{6E696BE3-AE6B-601D-FD09-E75EEB260C03}"/>
              </a:ext>
              <a:ext uri="{C183D7F6-B498-43B3-948B-1728B52AA6E4}">
                <adec:decorative xmlns:adec="http://schemas.microsoft.com/office/drawing/2017/decorative" val="1"/>
              </a:ext>
            </a:extLst>
          </p:cNvPr>
          <p:cNvSpPr/>
          <p:nvPr userDrawn="1"/>
        </p:nvSpPr>
        <p:spPr>
          <a:xfrm>
            <a:off x="11299817" y="-1"/>
            <a:ext cx="914400" cy="6858001"/>
          </a:xfrm>
          <a:prstGeom prst="rect">
            <a:avLst/>
          </a:prstGeom>
          <a:gradFill>
            <a:gsLst>
              <a:gs pos="0">
                <a:srgbClr val="0051BA"/>
              </a:gs>
              <a:gs pos="70000">
                <a:srgbClr val="0051BA"/>
              </a:gs>
              <a:gs pos="100000">
                <a:srgbClr val="2767FF"/>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cxnSp>
        <p:nvCxnSpPr>
          <p:cNvPr id="2" name="Straight Connector 1">
            <a:extLst>
              <a:ext uri="{FF2B5EF4-FFF2-40B4-BE49-F238E27FC236}">
                <a16:creationId xmlns:a16="http://schemas.microsoft.com/office/drawing/2014/main" id="{DECD43F1-3050-7ADA-50E1-0418DE006E81}"/>
              </a:ext>
            </a:extLst>
          </p:cNvPr>
          <p:cNvCxnSpPr/>
          <p:nvPr userDrawn="1"/>
        </p:nvCxnSpPr>
        <p:spPr>
          <a:xfrm>
            <a:off x="11299817" y="-125861"/>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3" name="Picture 2" descr="The University of Kansas&#10;">
            <a:extLst>
              <a:ext uri="{FF2B5EF4-FFF2-40B4-BE49-F238E27FC236}">
                <a16:creationId xmlns:a16="http://schemas.microsoft.com/office/drawing/2014/main" id="{F8025ACF-371A-60F5-8619-5A7C3281B31A}"/>
              </a:ext>
            </a:extLst>
          </p:cNvPr>
          <p:cNvPicPr>
            <a:picLocks noChangeAspect="1"/>
          </p:cNvPicPr>
          <p:nvPr userDrawn="1"/>
        </p:nvPicPr>
        <p:blipFill>
          <a:blip r:embed="rId3"/>
          <a:stretch>
            <a:fillRect/>
          </a:stretch>
        </p:blipFill>
        <p:spPr>
          <a:xfrm>
            <a:off x="11290502" y="3543300"/>
            <a:ext cx="914400" cy="3314700"/>
          </a:xfrm>
          <a:prstGeom prst="rect">
            <a:avLst/>
          </a:prstGeom>
        </p:spPr>
      </p:pic>
    </p:spTree>
    <p:extLst>
      <p:ext uri="{BB962C8B-B14F-4D97-AF65-F5344CB8AC3E}">
        <p14:creationId xmlns:p14="http://schemas.microsoft.com/office/powerpoint/2010/main" val="237025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922ADC-721B-CD8F-C899-EDFA8E384798}"/>
              </a:ext>
              <a:ext uri="{C183D7F6-B498-43B3-948B-1728B52AA6E4}">
                <adec:decorative xmlns:adec="http://schemas.microsoft.com/office/drawing/2017/decorative" val="1"/>
              </a:ext>
            </a:extLst>
          </p:cNvPr>
          <p:cNvSpPr/>
          <p:nvPr userDrawn="1"/>
        </p:nvSpPr>
        <p:spPr>
          <a:xfrm>
            <a:off x="11277601" y="0"/>
            <a:ext cx="914400" cy="6858001"/>
          </a:xfrm>
          <a:prstGeom prst="rect">
            <a:avLst/>
          </a:prstGeom>
          <a:gradFill>
            <a:gsLst>
              <a:gs pos="0">
                <a:srgbClr val="E8000D"/>
              </a:gs>
              <a:gs pos="66000">
                <a:srgbClr val="E8000D"/>
              </a:gs>
              <a:gs pos="100000">
                <a:srgbClr val="971B2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DDE5EE"/>
              </a:solidFill>
              <a:latin typeface="Arial" panose="020B0604020202020204" pitchFamily="34" charset="0"/>
            </a:endParaRPr>
          </a:p>
        </p:txBody>
      </p:sp>
      <p:pic>
        <p:nvPicPr>
          <p:cNvPr id="9" name="Picture 8" descr="KU campanile at sunset">
            <a:extLst>
              <a:ext uri="{FF2B5EF4-FFF2-40B4-BE49-F238E27FC236}">
                <a16:creationId xmlns:a16="http://schemas.microsoft.com/office/drawing/2014/main" id="{90196C22-2866-DEBB-7DC7-C95BEDFBFA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3582"/>
            <a:ext cx="11277600" cy="6854418"/>
          </a:xfrm>
          <a:prstGeom prst="rect">
            <a:avLst/>
          </a:prstGeom>
        </p:spPr>
      </p:pic>
      <p:cxnSp>
        <p:nvCxnSpPr>
          <p:cNvPr id="3" name="Straight Connector 2">
            <a:extLst>
              <a:ext uri="{FF2B5EF4-FFF2-40B4-BE49-F238E27FC236}">
                <a16:creationId xmlns:a16="http://schemas.microsoft.com/office/drawing/2014/main" id="{3E9E1375-13BF-FBB6-2FDF-388BA123B6EE}"/>
              </a:ext>
            </a:extLst>
          </p:cNvPr>
          <p:cNvCxnSpPr/>
          <p:nvPr userDrawn="1"/>
        </p:nvCxnSpPr>
        <p:spPr>
          <a:xfrm>
            <a:off x="11277598" y="-160703"/>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4" name="Picture 3" descr="The University of Kansas&#10;">
            <a:extLst>
              <a:ext uri="{FF2B5EF4-FFF2-40B4-BE49-F238E27FC236}">
                <a16:creationId xmlns:a16="http://schemas.microsoft.com/office/drawing/2014/main" id="{0F5783B6-7170-0657-3AC8-77F81236EAA3}"/>
              </a:ext>
            </a:extLst>
          </p:cNvPr>
          <p:cNvPicPr>
            <a:picLocks noChangeAspect="1"/>
          </p:cNvPicPr>
          <p:nvPr userDrawn="1"/>
        </p:nvPicPr>
        <p:blipFill>
          <a:blip r:embed="rId3"/>
          <a:stretch>
            <a:fillRect/>
          </a:stretch>
        </p:blipFill>
        <p:spPr>
          <a:xfrm>
            <a:off x="11290502" y="3543300"/>
            <a:ext cx="914400" cy="3314700"/>
          </a:xfrm>
          <a:prstGeom prst="rect">
            <a:avLst/>
          </a:prstGeom>
        </p:spPr>
      </p:pic>
    </p:spTree>
    <p:extLst>
      <p:ext uri="{BB962C8B-B14F-4D97-AF65-F5344CB8AC3E}">
        <p14:creationId xmlns:p14="http://schemas.microsoft.com/office/powerpoint/2010/main" val="1004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B053D5-ADFB-93F2-9F8E-1AD7692105E9}"/>
              </a:ext>
              <a:ext uri="{C183D7F6-B498-43B3-948B-1728B52AA6E4}">
                <adec:decorative xmlns:adec="http://schemas.microsoft.com/office/drawing/2017/decorative" val="1"/>
              </a:ext>
            </a:extLst>
          </p:cNvPr>
          <p:cNvSpPr/>
          <p:nvPr userDrawn="1"/>
        </p:nvSpPr>
        <p:spPr>
          <a:xfrm>
            <a:off x="0" y="-1"/>
            <a:ext cx="914400" cy="6858001"/>
          </a:xfrm>
          <a:prstGeom prst="rect">
            <a:avLst/>
          </a:prstGeom>
          <a:gradFill flip="none" rotWithShape="1">
            <a:gsLst>
              <a:gs pos="0">
                <a:srgbClr val="003459"/>
              </a:gs>
              <a:gs pos="100000">
                <a:srgbClr val="0051B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003459"/>
              </a:solidFill>
              <a:latin typeface="Arial" panose="020B0604020202020204" pitchFamily="34" charset="0"/>
            </a:endParaRPr>
          </a:p>
        </p:txBody>
      </p:sp>
      <p:pic>
        <p:nvPicPr>
          <p:cNvPr id="3" name="Picture 2" descr="Kansas prairie with big blue sky">
            <a:extLst>
              <a:ext uri="{FF2B5EF4-FFF2-40B4-BE49-F238E27FC236}">
                <a16:creationId xmlns:a16="http://schemas.microsoft.com/office/drawing/2014/main" id="{7172EF64-7384-88EC-90AF-959E068174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0173" y="-17375"/>
            <a:ext cx="11311827" cy="6877591"/>
          </a:xfrm>
          <a:prstGeom prst="rect">
            <a:avLst/>
          </a:prstGeom>
        </p:spPr>
      </p:pic>
      <p:cxnSp>
        <p:nvCxnSpPr>
          <p:cNvPr id="6" name="Straight Connector 5">
            <a:extLst>
              <a:ext uri="{FF2B5EF4-FFF2-40B4-BE49-F238E27FC236}">
                <a16:creationId xmlns:a16="http://schemas.microsoft.com/office/drawing/2014/main" id="{DA5E1810-7E17-F18F-1AFB-BD9C90A7DF82}"/>
              </a:ext>
            </a:extLst>
          </p:cNvPr>
          <p:cNvCxnSpPr/>
          <p:nvPr userDrawn="1"/>
        </p:nvCxnSpPr>
        <p:spPr>
          <a:xfrm>
            <a:off x="880173" y="-125859"/>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37EBAA01-D047-7823-A41B-A26A0A9C74D8}"/>
              </a:ext>
            </a:extLst>
          </p:cNvPr>
          <p:cNvPicPr>
            <a:picLocks noChangeAspect="1"/>
          </p:cNvPicPr>
          <p:nvPr userDrawn="1"/>
        </p:nvPicPr>
        <p:blipFill>
          <a:blip r:embed="rId3"/>
          <a:stretch>
            <a:fillRect/>
          </a:stretch>
        </p:blipFill>
        <p:spPr>
          <a:xfrm>
            <a:off x="-2" y="3543300"/>
            <a:ext cx="914400" cy="3314700"/>
          </a:xfrm>
          <a:prstGeom prst="rect">
            <a:avLst/>
          </a:prstGeom>
        </p:spPr>
      </p:pic>
    </p:spTree>
    <p:extLst>
      <p:ext uri="{BB962C8B-B14F-4D97-AF65-F5344CB8AC3E}">
        <p14:creationId xmlns:p14="http://schemas.microsoft.com/office/powerpoint/2010/main" val="420513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CC3A20B-07D7-F6A8-4FB1-888FF4429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12872" y="-1805"/>
            <a:ext cx="11279606" cy="6855636"/>
          </a:xfrm>
          <a:prstGeom prst="rect">
            <a:avLst/>
          </a:prstGeom>
        </p:spPr>
      </p:pic>
      <p:sp>
        <p:nvSpPr>
          <p:cNvPr id="4" name="Rectangle 3" descr="Blue overlay on a photo of columns of a building on the Lawrence Campus ">
            <a:extLst>
              <a:ext uri="{FF2B5EF4-FFF2-40B4-BE49-F238E27FC236}">
                <a16:creationId xmlns:a16="http://schemas.microsoft.com/office/drawing/2014/main" id="{FC691BD1-736C-FBC4-866B-E7C7DFBA0CA7}"/>
              </a:ext>
            </a:extLst>
          </p:cNvPr>
          <p:cNvSpPr/>
          <p:nvPr userDrawn="1"/>
        </p:nvSpPr>
        <p:spPr>
          <a:xfrm>
            <a:off x="913349" y="-1"/>
            <a:ext cx="11277600" cy="6858000"/>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048F5B-CE36-8CE8-9F46-CC2832E8DF47}"/>
              </a:ext>
              <a:ext uri="{C183D7F6-B498-43B3-948B-1728B52AA6E4}">
                <adec:decorative xmlns:adec="http://schemas.microsoft.com/office/drawing/2017/decorative" val="1"/>
              </a:ext>
            </a:extLst>
          </p:cNvPr>
          <p:cNvSpPr/>
          <p:nvPr userDrawn="1"/>
        </p:nvSpPr>
        <p:spPr>
          <a:xfrm>
            <a:off x="0" y="-1"/>
            <a:ext cx="914400" cy="6858001"/>
          </a:xfrm>
          <a:prstGeom prst="rect">
            <a:avLst/>
          </a:prstGeom>
          <a:gradFill flip="none" rotWithShape="1">
            <a:gsLst>
              <a:gs pos="0">
                <a:srgbClr val="003459"/>
              </a:gs>
              <a:gs pos="100000">
                <a:srgbClr val="0051B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003459"/>
              </a:solidFill>
              <a:latin typeface="Arial" panose="020B0604020202020204" pitchFamily="34" charset="0"/>
            </a:endParaRPr>
          </a:p>
        </p:txBody>
      </p:sp>
      <p:pic>
        <p:nvPicPr>
          <p:cNvPr id="16" name="Graphic 15">
            <a:extLst>
              <a:ext uri="{FF2B5EF4-FFF2-40B4-BE49-F238E27FC236}">
                <a16:creationId xmlns:a16="http://schemas.microsoft.com/office/drawing/2014/main" id="{9C3244AD-F8C2-45BC-81BD-4CF430EAB6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11820" y="4169"/>
            <a:ext cx="1308866" cy="697113"/>
          </a:xfrm>
          <a:prstGeom prst="rect">
            <a:avLst/>
          </a:prstGeom>
        </p:spPr>
      </p:pic>
      <p:cxnSp>
        <p:nvCxnSpPr>
          <p:cNvPr id="5" name="Straight Connector 4">
            <a:extLst>
              <a:ext uri="{FF2B5EF4-FFF2-40B4-BE49-F238E27FC236}">
                <a16:creationId xmlns:a16="http://schemas.microsoft.com/office/drawing/2014/main" id="{9DCB599F-BD54-3B19-62BF-16E38A9E6764}"/>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8D31799A-85D9-6CBA-340F-A8D10422A8D1}"/>
              </a:ext>
            </a:extLst>
          </p:cNvPr>
          <p:cNvPicPr>
            <a:picLocks noChangeAspect="1"/>
          </p:cNvPicPr>
          <p:nvPr userDrawn="1"/>
        </p:nvPicPr>
        <p:blipFill>
          <a:blip r:embed="rId4"/>
          <a:stretch>
            <a:fillRect/>
          </a:stretch>
        </p:blipFill>
        <p:spPr>
          <a:xfrm>
            <a:off x="-2" y="3543300"/>
            <a:ext cx="914400" cy="3314700"/>
          </a:xfrm>
          <a:prstGeom prst="rect">
            <a:avLst/>
          </a:prstGeom>
        </p:spPr>
      </p:pic>
    </p:spTree>
    <p:extLst>
      <p:ext uri="{BB962C8B-B14F-4D97-AF65-F5344CB8AC3E}">
        <p14:creationId xmlns:p14="http://schemas.microsoft.com/office/powerpoint/2010/main" val="351060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0CCD9-9329-9DB7-DA6D-FF14945B552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06" y="-1991"/>
            <a:ext cx="11277600" cy="6858000"/>
          </a:xfrm>
          <a:prstGeom prst="rect">
            <a:avLst/>
          </a:prstGeom>
        </p:spPr>
      </p:pic>
      <p:sp>
        <p:nvSpPr>
          <p:cNvPr id="4" name="Rectangle 3" descr="Blue overlay on a photo of KU Medical Center">
            <a:extLst>
              <a:ext uri="{FF2B5EF4-FFF2-40B4-BE49-F238E27FC236}">
                <a16:creationId xmlns:a16="http://schemas.microsoft.com/office/drawing/2014/main" id="{FC691BD1-736C-FBC4-866B-E7C7DFBA0CA7}"/>
              </a:ext>
            </a:extLst>
          </p:cNvPr>
          <p:cNvSpPr/>
          <p:nvPr userDrawn="1"/>
        </p:nvSpPr>
        <p:spPr>
          <a:xfrm>
            <a:off x="0" y="1991"/>
            <a:ext cx="11277600" cy="6858000"/>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080A42-C212-60C0-FA7F-4E5874D6301F}"/>
              </a:ext>
              <a:ext uri="{C183D7F6-B498-43B3-948B-1728B52AA6E4}">
                <adec:decorative xmlns:adec="http://schemas.microsoft.com/office/drawing/2017/decorative" val="1"/>
              </a:ext>
            </a:extLst>
          </p:cNvPr>
          <p:cNvSpPr/>
          <p:nvPr userDrawn="1"/>
        </p:nvSpPr>
        <p:spPr>
          <a:xfrm>
            <a:off x="11277601" y="0"/>
            <a:ext cx="914400" cy="6858001"/>
          </a:xfrm>
          <a:prstGeom prst="rect">
            <a:avLst/>
          </a:prstGeom>
          <a:gradFill>
            <a:gsLst>
              <a:gs pos="0">
                <a:srgbClr val="E8000D"/>
              </a:gs>
              <a:gs pos="66000">
                <a:srgbClr val="E8000D"/>
              </a:gs>
              <a:gs pos="100000">
                <a:srgbClr val="971B2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DDE5EE"/>
              </a:solidFill>
              <a:latin typeface="Arial" panose="020B0604020202020204" pitchFamily="34" charset="0"/>
            </a:endParaRPr>
          </a:p>
        </p:txBody>
      </p:sp>
      <p:pic>
        <p:nvPicPr>
          <p:cNvPr id="11" name="Graphic 10">
            <a:extLst>
              <a:ext uri="{FF2B5EF4-FFF2-40B4-BE49-F238E27FC236}">
                <a16:creationId xmlns:a16="http://schemas.microsoft.com/office/drawing/2014/main" id="{B4D1BEA5-C6DC-F57C-F0FD-D2130C5C111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rot="5400000">
            <a:off x="1236483" y="-1394375"/>
            <a:ext cx="2284215" cy="5065000"/>
          </a:xfrm>
          <a:prstGeom prst="rect">
            <a:avLst/>
          </a:prstGeom>
        </p:spPr>
      </p:pic>
      <p:cxnSp>
        <p:nvCxnSpPr>
          <p:cNvPr id="8" name="Straight Connector 7">
            <a:extLst>
              <a:ext uri="{FF2B5EF4-FFF2-40B4-BE49-F238E27FC236}">
                <a16:creationId xmlns:a16="http://schemas.microsoft.com/office/drawing/2014/main" id="{6C9111F7-034F-C1E6-7AEC-BEE8898A0FD6}"/>
              </a:ext>
            </a:extLst>
          </p:cNvPr>
          <p:cNvCxnSpPr/>
          <p:nvPr userDrawn="1"/>
        </p:nvCxnSpPr>
        <p:spPr>
          <a:xfrm>
            <a:off x="11277598" y="-160703"/>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417BD027-52AB-AE29-AB40-714C45F3AE91}"/>
              </a:ext>
            </a:extLst>
          </p:cNvPr>
          <p:cNvPicPr>
            <a:picLocks noChangeAspect="1"/>
          </p:cNvPicPr>
          <p:nvPr userDrawn="1"/>
        </p:nvPicPr>
        <p:blipFill>
          <a:blip r:embed="rId4"/>
          <a:stretch>
            <a:fillRect/>
          </a:stretch>
        </p:blipFill>
        <p:spPr>
          <a:xfrm>
            <a:off x="11290502" y="3543300"/>
            <a:ext cx="914400" cy="3314700"/>
          </a:xfrm>
          <a:prstGeom prst="rect">
            <a:avLst/>
          </a:prstGeom>
        </p:spPr>
      </p:pic>
    </p:spTree>
    <p:extLst>
      <p:ext uri="{BB962C8B-B14F-4D97-AF65-F5344CB8AC3E}">
        <p14:creationId xmlns:p14="http://schemas.microsoft.com/office/powerpoint/2010/main" val="2942968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963650-B374-8D91-383C-2A3BA79EFBB5}"/>
              </a:ext>
              <a:ext uri="{C183D7F6-B498-43B3-948B-1728B52AA6E4}">
                <adec:decorative xmlns:adec="http://schemas.microsoft.com/office/drawing/2017/decorative" val="1"/>
              </a:ext>
            </a:extLst>
          </p:cNvPr>
          <p:cNvSpPr/>
          <p:nvPr userDrawn="1"/>
        </p:nvSpPr>
        <p:spPr>
          <a:xfrm>
            <a:off x="11284051" y="-1"/>
            <a:ext cx="914400" cy="6858001"/>
          </a:xfrm>
          <a:prstGeom prst="rect">
            <a:avLst/>
          </a:prstGeom>
          <a:gradFill>
            <a:gsLst>
              <a:gs pos="0">
                <a:srgbClr val="0051BA"/>
              </a:gs>
              <a:gs pos="70000">
                <a:srgbClr val="0051BA"/>
              </a:gs>
              <a:gs pos="100000">
                <a:srgbClr val="2767FF"/>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pic>
        <p:nvPicPr>
          <p:cNvPr id="5" name="Picture 4">
            <a:extLst>
              <a:ext uri="{FF2B5EF4-FFF2-40B4-BE49-F238E27FC236}">
                <a16:creationId xmlns:a16="http://schemas.microsoft.com/office/drawing/2014/main" id="{979C8F74-91F7-5546-E1AF-0E159CD5645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1283493" cy="6858000"/>
          </a:xfrm>
          <a:prstGeom prst="rect">
            <a:avLst/>
          </a:prstGeom>
        </p:spPr>
      </p:pic>
      <p:sp>
        <p:nvSpPr>
          <p:cNvPr id="4" name="Rectangle 3" descr="Blue overlay on a photo of a presenter in an audiorium of students">
            <a:extLst>
              <a:ext uri="{FF2B5EF4-FFF2-40B4-BE49-F238E27FC236}">
                <a16:creationId xmlns:a16="http://schemas.microsoft.com/office/drawing/2014/main" id="{FC691BD1-736C-FBC4-866B-E7C7DFBA0CA7}"/>
              </a:ext>
            </a:extLst>
          </p:cNvPr>
          <p:cNvSpPr/>
          <p:nvPr userDrawn="1"/>
        </p:nvSpPr>
        <p:spPr>
          <a:xfrm>
            <a:off x="-5893" y="-15766"/>
            <a:ext cx="11277600" cy="6871782"/>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4205257-DAB3-0198-C263-6DF01FF232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23200" y="0"/>
            <a:ext cx="1554400" cy="827887"/>
          </a:xfrm>
          <a:prstGeom prst="rect">
            <a:avLst/>
          </a:prstGeom>
        </p:spPr>
      </p:pic>
      <p:cxnSp>
        <p:nvCxnSpPr>
          <p:cNvPr id="7" name="Straight Connector 6">
            <a:extLst>
              <a:ext uri="{FF2B5EF4-FFF2-40B4-BE49-F238E27FC236}">
                <a16:creationId xmlns:a16="http://schemas.microsoft.com/office/drawing/2014/main" id="{3A4E2F53-F5CE-EC9C-29E4-2B703B678290}"/>
              </a:ext>
            </a:extLst>
          </p:cNvPr>
          <p:cNvCxnSpPr/>
          <p:nvPr userDrawn="1"/>
        </p:nvCxnSpPr>
        <p:spPr>
          <a:xfrm>
            <a:off x="11277598" y="-160703"/>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EDB0EC1F-3E45-17B5-8870-D593F1244DBC}"/>
              </a:ext>
            </a:extLst>
          </p:cNvPr>
          <p:cNvPicPr>
            <a:picLocks noChangeAspect="1"/>
          </p:cNvPicPr>
          <p:nvPr userDrawn="1"/>
        </p:nvPicPr>
        <p:blipFill>
          <a:blip r:embed="rId4"/>
          <a:stretch>
            <a:fillRect/>
          </a:stretch>
        </p:blipFill>
        <p:spPr>
          <a:xfrm>
            <a:off x="11290502" y="3543300"/>
            <a:ext cx="914400" cy="3314700"/>
          </a:xfrm>
          <a:prstGeom prst="rect">
            <a:avLst/>
          </a:prstGeom>
        </p:spPr>
      </p:pic>
    </p:spTree>
    <p:extLst>
      <p:ext uri="{BB962C8B-B14F-4D97-AF65-F5344CB8AC3E}">
        <p14:creationId xmlns:p14="http://schemas.microsoft.com/office/powerpoint/2010/main" val="3457884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0CCD9-9329-9DB7-DA6D-FF14945B552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14400" y="-200"/>
            <a:ext cx="11277600" cy="6854417"/>
          </a:xfrm>
          <a:prstGeom prst="rect">
            <a:avLst/>
          </a:prstGeom>
        </p:spPr>
      </p:pic>
      <p:sp>
        <p:nvSpPr>
          <p:cNvPr id="4" name="Rectangle 3" descr="Blue overlay on a photo of the Wichita Campus exterior">
            <a:extLst>
              <a:ext uri="{FF2B5EF4-FFF2-40B4-BE49-F238E27FC236}">
                <a16:creationId xmlns:a16="http://schemas.microsoft.com/office/drawing/2014/main" id="{FC691BD1-736C-FBC4-866B-E7C7DFBA0CA7}"/>
              </a:ext>
            </a:extLst>
          </p:cNvPr>
          <p:cNvSpPr/>
          <p:nvPr userDrawn="1"/>
        </p:nvSpPr>
        <p:spPr>
          <a:xfrm>
            <a:off x="914400" y="0"/>
            <a:ext cx="11277600" cy="6858000"/>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080A42-C212-60C0-FA7F-4E5874D6301F}"/>
              </a:ext>
              <a:ext uri="{C183D7F6-B498-43B3-948B-1728B52AA6E4}">
                <adec:decorative xmlns:adec="http://schemas.microsoft.com/office/drawing/2017/decorative" val="1"/>
              </a:ext>
            </a:extLst>
          </p:cNvPr>
          <p:cNvSpPr/>
          <p:nvPr userDrawn="1"/>
        </p:nvSpPr>
        <p:spPr>
          <a:xfrm>
            <a:off x="0" y="0"/>
            <a:ext cx="914400" cy="6858001"/>
          </a:xfrm>
          <a:prstGeom prst="rect">
            <a:avLst/>
          </a:prstGeom>
          <a:gradFill>
            <a:gsLst>
              <a:gs pos="0">
                <a:srgbClr val="E8000D"/>
              </a:gs>
              <a:gs pos="66000">
                <a:srgbClr val="E8000D"/>
              </a:gs>
              <a:gs pos="100000">
                <a:srgbClr val="971B2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DDE5EE"/>
              </a:solidFill>
              <a:latin typeface="Arial" panose="020B0604020202020204" pitchFamily="34" charset="0"/>
            </a:endParaRPr>
          </a:p>
        </p:txBody>
      </p:sp>
      <p:pic>
        <p:nvPicPr>
          <p:cNvPr id="11" name="Graphic 10">
            <a:extLst>
              <a:ext uri="{FF2B5EF4-FFF2-40B4-BE49-F238E27FC236}">
                <a16:creationId xmlns:a16="http://schemas.microsoft.com/office/drawing/2014/main" id="{B4D1BEA5-C6DC-F57C-F0FD-D2130C5C111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rot="5400000">
            <a:off x="8517393" y="-1391614"/>
            <a:ext cx="2284215" cy="5065000"/>
          </a:xfrm>
          <a:prstGeom prst="rect">
            <a:avLst/>
          </a:prstGeom>
        </p:spPr>
      </p:pic>
      <p:cxnSp>
        <p:nvCxnSpPr>
          <p:cNvPr id="7" name="Straight Connector 6">
            <a:extLst>
              <a:ext uri="{FF2B5EF4-FFF2-40B4-BE49-F238E27FC236}">
                <a16:creationId xmlns:a16="http://schemas.microsoft.com/office/drawing/2014/main" id="{C56AE9B0-08F7-C999-EDB9-D22A87AC997F}"/>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737A3964-F772-28CF-19A2-ED86B9074D11}"/>
              </a:ext>
            </a:extLst>
          </p:cNvPr>
          <p:cNvPicPr>
            <a:picLocks noChangeAspect="1"/>
          </p:cNvPicPr>
          <p:nvPr userDrawn="1"/>
        </p:nvPicPr>
        <p:blipFill>
          <a:blip r:embed="rId4"/>
          <a:stretch>
            <a:fillRect/>
          </a:stretch>
        </p:blipFill>
        <p:spPr>
          <a:xfrm>
            <a:off x="-2" y="3543300"/>
            <a:ext cx="914400" cy="3314700"/>
          </a:xfrm>
          <a:prstGeom prst="rect">
            <a:avLst/>
          </a:prstGeom>
        </p:spPr>
      </p:pic>
    </p:spTree>
    <p:extLst>
      <p:ext uri="{BB962C8B-B14F-4D97-AF65-F5344CB8AC3E}">
        <p14:creationId xmlns:p14="http://schemas.microsoft.com/office/powerpoint/2010/main" val="386533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card - 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FD6-601A-8F74-873C-F61626FD8ECA}"/>
              </a:ext>
              <a:ext uri="{C183D7F6-B498-43B3-948B-1728B52AA6E4}">
                <adec:decorative xmlns:adec="http://schemas.microsoft.com/office/drawing/2017/decorative" val="1"/>
              </a:ext>
            </a:extLst>
          </p:cNvPr>
          <p:cNvSpPr/>
          <p:nvPr/>
        </p:nvSpPr>
        <p:spPr>
          <a:xfrm>
            <a:off x="-1" y="0"/>
            <a:ext cx="12191999" cy="6858000"/>
          </a:xfrm>
          <a:prstGeom prst="rect">
            <a:avLst/>
          </a:prstGeom>
          <a:gradFill>
            <a:gsLst>
              <a:gs pos="0">
                <a:srgbClr val="0051BA"/>
              </a:gs>
              <a:gs pos="86000">
                <a:srgbClr val="00345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04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0CCD9-9329-9DB7-DA6D-FF14945B552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14400" y="-1223"/>
            <a:ext cx="11277600" cy="6858001"/>
          </a:xfrm>
          <a:prstGeom prst="rect">
            <a:avLst/>
          </a:prstGeom>
        </p:spPr>
      </p:pic>
      <p:sp>
        <p:nvSpPr>
          <p:cNvPr id="4" name="Rectangle 3" descr="Blue overlay on a photo of a student walking past the campanile">
            <a:extLst>
              <a:ext uri="{FF2B5EF4-FFF2-40B4-BE49-F238E27FC236}">
                <a16:creationId xmlns:a16="http://schemas.microsoft.com/office/drawing/2014/main" id="{FC691BD1-736C-FBC4-866B-E7C7DFBA0CA7}"/>
              </a:ext>
            </a:extLst>
          </p:cNvPr>
          <p:cNvSpPr/>
          <p:nvPr userDrawn="1"/>
        </p:nvSpPr>
        <p:spPr>
          <a:xfrm>
            <a:off x="914400" y="-2446"/>
            <a:ext cx="11277600" cy="6860446"/>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8B17AE-D31A-DA02-F21C-CF5464026255}"/>
              </a:ext>
              <a:ext uri="{C183D7F6-B498-43B3-948B-1728B52AA6E4}">
                <adec:decorative xmlns:adec="http://schemas.microsoft.com/office/drawing/2017/decorative" val="1"/>
              </a:ext>
            </a:extLst>
          </p:cNvPr>
          <p:cNvSpPr/>
          <p:nvPr userDrawn="1"/>
        </p:nvSpPr>
        <p:spPr>
          <a:xfrm>
            <a:off x="0" y="0"/>
            <a:ext cx="914400" cy="6858001"/>
          </a:xfrm>
          <a:prstGeom prst="rect">
            <a:avLst/>
          </a:prstGeom>
          <a:gradFill>
            <a:gsLst>
              <a:gs pos="0">
                <a:srgbClr val="DDE5ED"/>
              </a:gs>
              <a:gs pos="47000">
                <a:srgbClr val="E7ECF2"/>
              </a:gs>
              <a:gs pos="100000">
                <a:srgbClr val="73CBF2">
                  <a:alpha val="32617"/>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DDE5EE"/>
              </a:solidFill>
              <a:latin typeface="Arial" panose="020B0604020202020204" pitchFamily="34" charset="0"/>
            </a:endParaRPr>
          </a:p>
        </p:txBody>
      </p:sp>
      <p:pic>
        <p:nvPicPr>
          <p:cNvPr id="6" name="Graphic 5">
            <a:extLst>
              <a:ext uri="{FF2B5EF4-FFF2-40B4-BE49-F238E27FC236}">
                <a16:creationId xmlns:a16="http://schemas.microsoft.com/office/drawing/2014/main" id="{29C28D72-6113-1AA2-DD7E-DAF263B4196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rot="5400000">
            <a:off x="8517393" y="-1391614"/>
            <a:ext cx="2284215" cy="5065000"/>
          </a:xfrm>
          <a:prstGeom prst="rect">
            <a:avLst/>
          </a:prstGeom>
        </p:spPr>
      </p:pic>
      <p:cxnSp>
        <p:nvCxnSpPr>
          <p:cNvPr id="7" name="Straight Connector 6">
            <a:extLst>
              <a:ext uri="{FF2B5EF4-FFF2-40B4-BE49-F238E27FC236}">
                <a16:creationId xmlns:a16="http://schemas.microsoft.com/office/drawing/2014/main" id="{13DA8348-F05B-DB3E-075E-A219CE9148FE}"/>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8" name="Picture 7" descr="The University of Kansas">
            <a:extLst>
              <a:ext uri="{FF2B5EF4-FFF2-40B4-BE49-F238E27FC236}">
                <a16:creationId xmlns:a16="http://schemas.microsoft.com/office/drawing/2014/main" id="{408087C2-127E-5639-5C4A-63B9D2317055}"/>
              </a:ext>
            </a:extLst>
          </p:cNvPr>
          <p:cNvPicPr>
            <a:picLocks noChangeAspect="1"/>
          </p:cNvPicPr>
          <p:nvPr userDrawn="1"/>
        </p:nvPicPr>
        <p:blipFill>
          <a:blip r:embed="rId4"/>
          <a:stretch>
            <a:fillRect/>
          </a:stretch>
        </p:blipFill>
        <p:spPr>
          <a:xfrm>
            <a:off x="0" y="3652308"/>
            <a:ext cx="914400" cy="3251200"/>
          </a:xfrm>
          <a:prstGeom prst="rect">
            <a:avLst/>
          </a:prstGeom>
        </p:spPr>
      </p:pic>
    </p:spTree>
    <p:extLst>
      <p:ext uri="{BB962C8B-B14F-4D97-AF65-F5344CB8AC3E}">
        <p14:creationId xmlns:p14="http://schemas.microsoft.com/office/powerpoint/2010/main" val="695623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0CCD9-9329-9DB7-DA6D-FF14945B552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1277600" cy="6854417"/>
          </a:xfrm>
          <a:prstGeom prst="rect">
            <a:avLst/>
          </a:prstGeom>
        </p:spPr>
      </p:pic>
      <p:pic>
        <p:nvPicPr>
          <p:cNvPr id="6" name="Graphic 5">
            <a:extLst>
              <a:ext uri="{FF2B5EF4-FFF2-40B4-BE49-F238E27FC236}">
                <a16:creationId xmlns:a16="http://schemas.microsoft.com/office/drawing/2014/main" id="{29C28D72-6113-1AA2-DD7E-DAF263B4196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rot="5400000">
            <a:off x="1153827" y="-1400004"/>
            <a:ext cx="2284215" cy="5065000"/>
          </a:xfrm>
          <a:prstGeom prst="rect">
            <a:avLst/>
          </a:prstGeom>
        </p:spPr>
      </p:pic>
      <p:sp>
        <p:nvSpPr>
          <p:cNvPr id="4" name="Rectangle 3" descr="Blue overlay on a photo of Kansas sunflowers">
            <a:extLst>
              <a:ext uri="{FF2B5EF4-FFF2-40B4-BE49-F238E27FC236}">
                <a16:creationId xmlns:a16="http://schemas.microsoft.com/office/drawing/2014/main" id="{FC691BD1-736C-FBC4-866B-E7C7DFBA0CA7}"/>
              </a:ext>
            </a:extLst>
          </p:cNvPr>
          <p:cNvSpPr/>
          <p:nvPr userDrawn="1"/>
        </p:nvSpPr>
        <p:spPr>
          <a:xfrm>
            <a:off x="0" y="3583"/>
            <a:ext cx="11277600" cy="6860446"/>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8B17AE-D31A-DA02-F21C-CF5464026255}"/>
              </a:ext>
              <a:ext uri="{C183D7F6-B498-43B3-948B-1728B52AA6E4}">
                <adec:decorative xmlns:adec="http://schemas.microsoft.com/office/drawing/2017/decorative" val="1"/>
              </a:ext>
            </a:extLst>
          </p:cNvPr>
          <p:cNvSpPr/>
          <p:nvPr userDrawn="1"/>
        </p:nvSpPr>
        <p:spPr>
          <a:xfrm>
            <a:off x="11277599" y="0"/>
            <a:ext cx="914400" cy="6858001"/>
          </a:xfrm>
          <a:prstGeom prst="rect">
            <a:avLst/>
          </a:prstGeom>
          <a:gradFill>
            <a:gsLst>
              <a:gs pos="0">
                <a:srgbClr val="DDE5ED"/>
              </a:gs>
              <a:gs pos="47000">
                <a:srgbClr val="E7ECF2"/>
              </a:gs>
              <a:gs pos="100000">
                <a:srgbClr val="73CBF2">
                  <a:alpha val="32617"/>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DDE5EE"/>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801921F0-5A26-32E2-D718-E092B0685A9F}"/>
              </a:ext>
            </a:extLst>
          </p:cNvPr>
          <p:cNvCxnSpPr/>
          <p:nvPr userDrawn="1"/>
        </p:nvCxnSpPr>
        <p:spPr>
          <a:xfrm>
            <a:off x="11277598" y="-160703"/>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9" name="Picture 8" descr="The University of Kansas">
            <a:extLst>
              <a:ext uri="{FF2B5EF4-FFF2-40B4-BE49-F238E27FC236}">
                <a16:creationId xmlns:a16="http://schemas.microsoft.com/office/drawing/2014/main" id="{5854C24C-DCC2-BBB2-6B3D-F28869208BE6}"/>
              </a:ext>
            </a:extLst>
          </p:cNvPr>
          <p:cNvPicPr>
            <a:picLocks noChangeAspect="1"/>
          </p:cNvPicPr>
          <p:nvPr userDrawn="1"/>
        </p:nvPicPr>
        <p:blipFill>
          <a:blip r:embed="rId4"/>
          <a:stretch>
            <a:fillRect/>
          </a:stretch>
        </p:blipFill>
        <p:spPr>
          <a:xfrm>
            <a:off x="11277597" y="3652308"/>
            <a:ext cx="914400" cy="3251200"/>
          </a:xfrm>
          <a:prstGeom prst="rect">
            <a:avLst/>
          </a:prstGeom>
        </p:spPr>
      </p:pic>
    </p:spTree>
    <p:extLst>
      <p:ext uri="{BB962C8B-B14F-4D97-AF65-F5344CB8AC3E}">
        <p14:creationId xmlns:p14="http://schemas.microsoft.com/office/powerpoint/2010/main" val="279819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1BC55-6551-8F7B-B74E-87568AFC361B}"/>
              </a:ext>
              <a:ext uri="{C183D7F6-B498-43B3-948B-1728B52AA6E4}">
                <adec:decorative xmlns:adec="http://schemas.microsoft.com/office/drawing/2017/decorative" val="1"/>
              </a:ext>
            </a:extLst>
          </p:cNvPr>
          <p:cNvSpPr/>
          <p:nvPr userDrawn="1"/>
        </p:nvSpPr>
        <p:spPr>
          <a:xfrm>
            <a:off x="0" y="-1985"/>
            <a:ext cx="914400" cy="6858001"/>
          </a:xfrm>
          <a:prstGeom prst="rect">
            <a:avLst/>
          </a:prstGeom>
          <a:gradFill flip="none" rotWithShape="1">
            <a:gsLst>
              <a:gs pos="0">
                <a:srgbClr val="003459"/>
              </a:gs>
              <a:gs pos="100000">
                <a:srgbClr val="0051B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003459"/>
              </a:solidFill>
              <a:latin typeface="Arial" panose="020B0604020202020204" pitchFamily="34" charset="0"/>
            </a:endParaRPr>
          </a:p>
        </p:txBody>
      </p:sp>
      <p:pic>
        <p:nvPicPr>
          <p:cNvPr id="5" name="Picture 4">
            <a:extLst>
              <a:ext uri="{FF2B5EF4-FFF2-40B4-BE49-F238E27FC236}">
                <a16:creationId xmlns:a16="http://schemas.microsoft.com/office/drawing/2014/main" id="{979C8F74-91F7-5546-E1AF-0E159CD5645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9014" y="0"/>
            <a:ext cx="11288373" cy="6858000"/>
          </a:xfrm>
          <a:prstGeom prst="rect">
            <a:avLst/>
          </a:prstGeom>
        </p:spPr>
      </p:pic>
      <p:sp>
        <p:nvSpPr>
          <p:cNvPr id="4" name="Rectangle 3" descr="Blue overlay on a photo of the Edwards Campus">
            <a:extLst>
              <a:ext uri="{FF2B5EF4-FFF2-40B4-BE49-F238E27FC236}">
                <a16:creationId xmlns:a16="http://schemas.microsoft.com/office/drawing/2014/main" id="{FC691BD1-736C-FBC4-866B-E7C7DFBA0CA7}"/>
              </a:ext>
            </a:extLst>
          </p:cNvPr>
          <p:cNvSpPr/>
          <p:nvPr userDrawn="1"/>
        </p:nvSpPr>
        <p:spPr>
          <a:xfrm>
            <a:off x="909014" y="0"/>
            <a:ext cx="11277600" cy="6871782"/>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4205257-DAB3-0198-C263-6DF01FF232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637600" y="-269747"/>
            <a:ext cx="1554400" cy="827887"/>
          </a:xfrm>
          <a:prstGeom prst="rect">
            <a:avLst/>
          </a:prstGeom>
        </p:spPr>
      </p:pic>
      <p:cxnSp>
        <p:nvCxnSpPr>
          <p:cNvPr id="7" name="Straight Connector 6">
            <a:extLst>
              <a:ext uri="{FF2B5EF4-FFF2-40B4-BE49-F238E27FC236}">
                <a16:creationId xmlns:a16="http://schemas.microsoft.com/office/drawing/2014/main" id="{6FB06804-931B-54D7-A121-F2B7FDA93B2F}"/>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49E2F255-5011-942E-E787-72B18B774692}"/>
              </a:ext>
            </a:extLst>
          </p:cNvPr>
          <p:cNvPicPr>
            <a:picLocks noChangeAspect="1"/>
          </p:cNvPicPr>
          <p:nvPr userDrawn="1"/>
        </p:nvPicPr>
        <p:blipFill>
          <a:blip r:embed="rId4"/>
          <a:stretch>
            <a:fillRect/>
          </a:stretch>
        </p:blipFill>
        <p:spPr>
          <a:xfrm>
            <a:off x="-2" y="3543300"/>
            <a:ext cx="914400" cy="3314700"/>
          </a:xfrm>
          <a:prstGeom prst="rect">
            <a:avLst/>
          </a:prstGeom>
        </p:spPr>
      </p:pic>
    </p:spTree>
    <p:extLst>
      <p:ext uri="{BB962C8B-B14F-4D97-AF65-F5344CB8AC3E}">
        <p14:creationId xmlns:p14="http://schemas.microsoft.com/office/powerpoint/2010/main" val="345605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9C8F74-91F7-5546-E1AF-0E159CD5645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13349" y="-1"/>
            <a:ext cx="11283493" cy="6857999"/>
          </a:xfrm>
          <a:prstGeom prst="rect">
            <a:avLst/>
          </a:prstGeom>
        </p:spPr>
      </p:pic>
      <p:sp>
        <p:nvSpPr>
          <p:cNvPr id="4" name="Rectangle 3" descr="Blue overlay on a photo of an abstract Jayhawk neon light">
            <a:extLst>
              <a:ext uri="{FF2B5EF4-FFF2-40B4-BE49-F238E27FC236}">
                <a16:creationId xmlns:a16="http://schemas.microsoft.com/office/drawing/2014/main" id="{FC691BD1-736C-FBC4-866B-E7C7DFBA0CA7}"/>
              </a:ext>
            </a:extLst>
          </p:cNvPr>
          <p:cNvSpPr/>
          <p:nvPr userDrawn="1"/>
        </p:nvSpPr>
        <p:spPr>
          <a:xfrm>
            <a:off x="914400" y="-13784"/>
            <a:ext cx="11277600" cy="6871782"/>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FD0B71-190E-EE0B-FFCA-97E8DC34AEE9}"/>
              </a:ext>
              <a:ext uri="{C183D7F6-B498-43B3-948B-1728B52AA6E4}">
                <adec:decorative xmlns:adec="http://schemas.microsoft.com/office/drawing/2017/decorative" val="1"/>
              </a:ext>
            </a:extLst>
          </p:cNvPr>
          <p:cNvSpPr/>
          <p:nvPr userDrawn="1"/>
        </p:nvSpPr>
        <p:spPr>
          <a:xfrm>
            <a:off x="0" y="-1"/>
            <a:ext cx="914400" cy="6858001"/>
          </a:xfrm>
          <a:prstGeom prst="rect">
            <a:avLst/>
          </a:prstGeom>
          <a:gradFill>
            <a:gsLst>
              <a:gs pos="0">
                <a:srgbClr val="E8000D"/>
              </a:gs>
              <a:gs pos="66000">
                <a:srgbClr val="E8000D"/>
              </a:gs>
              <a:gs pos="100000">
                <a:srgbClr val="971B2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pic>
        <p:nvPicPr>
          <p:cNvPr id="2" name="Graphic 1">
            <a:extLst>
              <a:ext uri="{FF2B5EF4-FFF2-40B4-BE49-F238E27FC236}">
                <a16:creationId xmlns:a16="http://schemas.microsoft.com/office/drawing/2014/main" id="{97EDC7FB-91A7-A177-16A2-EE44540BBE8E}"/>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rot="16200000">
            <a:off x="10183834" y="3197173"/>
            <a:ext cx="2284215" cy="5065000"/>
          </a:xfrm>
          <a:prstGeom prst="rect">
            <a:avLst/>
          </a:prstGeom>
        </p:spPr>
      </p:pic>
      <p:cxnSp>
        <p:nvCxnSpPr>
          <p:cNvPr id="7" name="Straight Connector 6">
            <a:extLst>
              <a:ext uri="{FF2B5EF4-FFF2-40B4-BE49-F238E27FC236}">
                <a16:creationId xmlns:a16="http://schemas.microsoft.com/office/drawing/2014/main" id="{0D9B69F8-082E-F0AE-D262-F04E38946F5B}"/>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3" name="Picture 2" descr="The University of Kansas&#10;">
            <a:extLst>
              <a:ext uri="{FF2B5EF4-FFF2-40B4-BE49-F238E27FC236}">
                <a16:creationId xmlns:a16="http://schemas.microsoft.com/office/drawing/2014/main" id="{999A6F8B-0C8B-FE10-D39B-FBAF04824491}"/>
              </a:ext>
            </a:extLst>
          </p:cNvPr>
          <p:cNvPicPr>
            <a:picLocks noChangeAspect="1"/>
          </p:cNvPicPr>
          <p:nvPr userDrawn="1"/>
        </p:nvPicPr>
        <p:blipFill>
          <a:blip r:embed="rId4"/>
          <a:stretch>
            <a:fillRect/>
          </a:stretch>
        </p:blipFill>
        <p:spPr>
          <a:xfrm>
            <a:off x="-2" y="3543300"/>
            <a:ext cx="914400" cy="3314700"/>
          </a:xfrm>
          <a:prstGeom prst="rect">
            <a:avLst/>
          </a:prstGeom>
        </p:spPr>
      </p:pic>
    </p:spTree>
    <p:extLst>
      <p:ext uri="{BB962C8B-B14F-4D97-AF65-F5344CB8AC3E}">
        <p14:creationId xmlns:p14="http://schemas.microsoft.com/office/powerpoint/2010/main" val="4156254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429442-7730-2D79-A544-854A8DB3695E}"/>
              </a:ext>
              <a:ext uri="{C183D7F6-B498-43B3-948B-1728B52AA6E4}">
                <adec:decorative xmlns:adec="http://schemas.microsoft.com/office/drawing/2017/decorative" val="1"/>
              </a:ext>
            </a:extLst>
          </p:cNvPr>
          <p:cNvSpPr/>
          <p:nvPr userDrawn="1"/>
        </p:nvSpPr>
        <p:spPr>
          <a:xfrm>
            <a:off x="914400" y="-254"/>
            <a:ext cx="11277600" cy="6940550"/>
          </a:xfrm>
          <a:prstGeom prst="rect">
            <a:avLst/>
          </a:prstGeom>
          <a:solidFill>
            <a:srgbClr val="005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DF247B-2029-D1B1-6F99-5C5CB0AF7E57}"/>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003171"/>
              </a:solidFill>
              <a:latin typeface="Arial" panose="020B0604020202020204" pitchFamily="34" charset="0"/>
            </a:endParaRPr>
          </a:p>
        </p:txBody>
      </p:sp>
      <p:sp>
        <p:nvSpPr>
          <p:cNvPr id="10" name="Text Placeholder 9">
            <a:extLst>
              <a:ext uri="{FF2B5EF4-FFF2-40B4-BE49-F238E27FC236}">
                <a16:creationId xmlns:a16="http://schemas.microsoft.com/office/drawing/2014/main" id="{E317940D-8054-2F27-370F-830CB439BE6C}"/>
              </a:ext>
            </a:extLst>
          </p:cNvPr>
          <p:cNvSpPr>
            <a:spLocks noGrp="1"/>
          </p:cNvSpPr>
          <p:nvPr>
            <p:ph type="body" sz="quarter" idx="10"/>
          </p:nvPr>
        </p:nvSpPr>
        <p:spPr>
          <a:xfrm>
            <a:off x="914400" y="0"/>
            <a:ext cx="11277600" cy="6940550"/>
          </a:xfrm>
        </p:spPr>
        <p:txBody>
          <a:bodyPr anchor="ctr"/>
          <a:lstStyle>
            <a:lvl1pPr marL="914400" indent="0">
              <a:buNone/>
              <a:defRPr sz="3600" b="0" i="0">
                <a:solidFill>
                  <a:schemeClr val="bg1"/>
                </a:solidFill>
                <a:latin typeface="Arial" panose="020B0604020202020204" pitchFamily="34" charset="0"/>
                <a:cs typeface="Arial" panose="020B0604020202020204" pitchFamily="34" charset="0"/>
              </a:defRPr>
            </a:lvl1pPr>
            <a:lvl2pPr marL="914400" indent="0">
              <a:buNone/>
              <a:defRPr sz="2800" b="0" i="0">
                <a:solidFill>
                  <a:schemeClr val="bg1"/>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cxnSp>
        <p:nvCxnSpPr>
          <p:cNvPr id="4" name="Straight Connector 3">
            <a:extLst>
              <a:ext uri="{FF2B5EF4-FFF2-40B4-BE49-F238E27FC236}">
                <a16:creationId xmlns:a16="http://schemas.microsoft.com/office/drawing/2014/main" id="{4586D150-1B75-51B0-AC08-621AD3E1EA64}"/>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
            <a:extLst>
              <a:ext uri="{FF2B5EF4-FFF2-40B4-BE49-F238E27FC236}">
                <a16:creationId xmlns:a16="http://schemas.microsoft.com/office/drawing/2014/main" id="{9CE496B2-2389-6B07-C61B-C4283397CD18}"/>
              </a:ext>
            </a:extLst>
          </p:cNvPr>
          <p:cNvPicPr>
            <a:picLocks noChangeAspect="1"/>
          </p:cNvPicPr>
          <p:nvPr userDrawn="1"/>
        </p:nvPicPr>
        <p:blipFill>
          <a:blip r:embed="rId2"/>
          <a:stretch>
            <a:fillRect/>
          </a:stretch>
        </p:blipFill>
        <p:spPr>
          <a:xfrm>
            <a:off x="0" y="3652308"/>
            <a:ext cx="914400" cy="3251200"/>
          </a:xfrm>
          <a:prstGeom prst="rect">
            <a:avLst/>
          </a:prstGeom>
        </p:spPr>
      </p:pic>
    </p:spTree>
    <p:extLst>
      <p:ext uri="{BB962C8B-B14F-4D97-AF65-F5344CB8AC3E}">
        <p14:creationId xmlns:p14="http://schemas.microsoft.com/office/powerpoint/2010/main" val="2131303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6641EA-79D5-E50C-24AF-C4B821F79D3D}"/>
              </a:ext>
              <a:ext uri="{C183D7F6-B498-43B3-948B-1728B52AA6E4}">
                <adec:decorative xmlns:adec="http://schemas.microsoft.com/office/drawing/2017/decorative" val="1"/>
              </a:ext>
            </a:extLst>
          </p:cNvPr>
          <p:cNvSpPr/>
          <p:nvPr userDrawn="1"/>
        </p:nvSpPr>
        <p:spPr>
          <a:xfrm>
            <a:off x="0" y="0"/>
            <a:ext cx="11277600" cy="6858000"/>
          </a:xfrm>
          <a:prstGeom prst="rect">
            <a:avLst/>
          </a:prstGeom>
          <a:solidFill>
            <a:srgbClr val="005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59B266-3554-5F8C-50C8-16492B1444C5}"/>
              </a:ext>
              <a:ext uri="{C183D7F6-B498-43B3-948B-1728B52AA6E4}">
                <adec:decorative xmlns:adec="http://schemas.microsoft.com/office/drawing/2017/decorative" val="1"/>
              </a:ext>
            </a:extLst>
          </p:cNvPr>
          <p:cNvSpPr/>
          <p:nvPr userDrawn="1"/>
        </p:nvSpPr>
        <p:spPr>
          <a:xfrm>
            <a:off x="11277600" y="-1"/>
            <a:ext cx="914400" cy="6858001"/>
          </a:xfrm>
          <a:prstGeom prst="rect">
            <a:avLst/>
          </a:prstGeom>
          <a:solidFill>
            <a:srgbClr val="00317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cxnSp>
        <p:nvCxnSpPr>
          <p:cNvPr id="6" name="Straight Connector 5">
            <a:extLst>
              <a:ext uri="{FF2B5EF4-FFF2-40B4-BE49-F238E27FC236}">
                <a16:creationId xmlns:a16="http://schemas.microsoft.com/office/drawing/2014/main" id="{497335FD-52AA-961B-08C5-70463BE840C5}"/>
              </a:ext>
            </a:extLst>
          </p:cNvPr>
          <p:cNvCxnSpPr/>
          <p:nvPr userDrawn="1"/>
        </p:nvCxnSpPr>
        <p:spPr>
          <a:xfrm>
            <a:off x="11277598" y="-160703"/>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4" name="Picture 3" descr="The University of Kansas&#10;">
            <a:extLst>
              <a:ext uri="{FF2B5EF4-FFF2-40B4-BE49-F238E27FC236}">
                <a16:creationId xmlns:a16="http://schemas.microsoft.com/office/drawing/2014/main" id="{8F271181-F45C-DD78-F620-2B687BCAA130}"/>
              </a:ext>
            </a:extLst>
          </p:cNvPr>
          <p:cNvPicPr>
            <a:picLocks noChangeAspect="1"/>
          </p:cNvPicPr>
          <p:nvPr userDrawn="1"/>
        </p:nvPicPr>
        <p:blipFill>
          <a:blip r:embed="rId2"/>
          <a:stretch>
            <a:fillRect/>
          </a:stretch>
        </p:blipFill>
        <p:spPr>
          <a:xfrm>
            <a:off x="11277600" y="3543300"/>
            <a:ext cx="914400" cy="3314700"/>
          </a:xfrm>
          <a:prstGeom prst="rect">
            <a:avLst/>
          </a:prstGeom>
        </p:spPr>
      </p:pic>
    </p:spTree>
    <p:extLst>
      <p:ext uri="{BB962C8B-B14F-4D97-AF65-F5344CB8AC3E}">
        <p14:creationId xmlns:p14="http://schemas.microsoft.com/office/powerpoint/2010/main" val="355903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023CA-BB8A-B11F-4B96-36287AA52D11}"/>
              </a:ext>
              <a:ext uri="{C183D7F6-B498-43B3-948B-1728B52AA6E4}">
                <adec:decorative xmlns:adec="http://schemas.microsoft.com/office/drawing/2017/decorative" val="1"/>
              </a:ext>
            </a:extLst>
          </p:cNvPr>
          <p:cNvSpPr/>
          <p:nvPr userDrawn="1"/>
        </p:nvSpPr>
        <p:spPr>
          <a:xfrm>
            <a:off x="0" y="-1"/>
            <a:ext cx="914400" cy="6858001"/>
          </a:xfrm>
          <a:prstGeom prst="rect">
            <a:avLst/>
          </a:prstGeom>
          <a:gradFill>
            <a:gsLst>
              <a:gs pos="0">
                <a:srgbClr val="0051BA"/>
              </a:gs>
              <a:gs pos="70000">
                <a:srgbClr val="0051BA"/>
              </a:gs>
              <a:gs pos="100000">
                <a:srgbClr val="2767FF"/>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sp>
        <p:nvSpPr>
          <p:cNvPr id="6" name="Rectangle 5">
            <a:extLst>
              <a:ext uri="{FF2B5EF4-FFF2-40B4-BE49-F238E27FC236}">
                <a16:creationId xmlns:a16="http://schemas.microsoft.com/office/drawing/2014/main" id="{764CB611-5764-17D0-AE71-B27422BE2992}"/>
              </a:ext>
              <a:ext uri="{C183D7F6-B498-43B3-948B-1728B52AA6E4}">
                <adec:decorative xmlns:adec="http://schemas.microsoft.com/office/drawing/2017/decorative" val="1"/>
              </a:ext>
            </a:extLst>
          </p:cNvPr>
          <p:cNvSpPr/>
          <p:nvPr userDrawn="1"/>
        </p:nvSpPr>
        <p:spPr>
          <a:xfrm>
            <a:off x="914400" y="0"/>
            <a:ext cx="11277600" cy="6858000"/>
          </a:xfrm>
          <a:prstGeom prst="rect">
            <a:avLst/>
          </a:prstGeom>
          <a:solidFill>
            <a:srgbClr val="003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460079C-B687-EE91-3E46-2FA33E3CF51C}"/>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23C063F3-67F3-DE0F-BAEC-FD6BFC2A1A91}"/>
              </a:ext>
            </a:extLst>
          </p:cNvPr>
          <p:cNvPicPr>
            <a:picLocks noChangeAspect="1"/>
          </p:cNvPicPr>
          <p:nvPr userDrawn="1"/>
        </p:nvPicPr>
        <p:blipFill>
          <a:blip r:embed="rId2"/>
          <a:stretch>
            <a:fillRect/>
          </a:stretch>
        </p:blipFill>
        <p:spPr>
          <a:xfrm>
            <a:off x="-2" y="3543300"/>
            <a:ext cx="914400" cy="3314700"/>
          </a:xfrm>
          <a:prstGeom prst="rect">
            <a:avLst/>
          </a:prstGeom>
        </p:spPr>
      </p:pic>
    </p:spTree>
    <p:extLst>
      <p:ext uri="{BB962C8B-B14F-4D97-AF65-F5344CB8AC3E}">
        <p14:creationId xmlns:p14="http://schemas.microsoft.com/office/powerpoint/2010/main" val="49588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alpha val="1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4CB611-5764-17D0-AE71-B27422BE2992}"/>
              </a:ext>
              <a:ext uri="{C183D7F6-B498-43B3-948B-1728B52AA6E4}">
                <adec:decorative xmlns:adec="http://schemas.microsoft.com/office/drawing/2017/decorative" val="1"/>
              </a:ext>
            </a:extLst>
          </p:cNvPr>
          <p:cNvSpPr/>
          <p:nvPr userDrawn="1"/>
        </p:nvSpPr>
        <p:spPr>
          <a:xfrm>
            <a:off x="0" y="0"/>
            <a:ext cx="11277600" cy="6858000"/>
          </a:xfrm>
          <a:prstGeom prst="rect">
            <a:avLst/>
          </a:prstGeom>
          <a:solidFill>
            <a:srgbClr val="003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460079C-B687-EE91-3E46-2FA33E3CF51C}"/>
              </a:ext>
            </a:extLst>
          </p:cNvPr>
          <p:cNvCxnSpPr/>
          <p:nvPr userDrawn="1"/>
        </p:nvCxnSpPr>
        <p:spPr>
          <a:xfrm>
            <a:off x="112776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B02B15D-F026-824A-012B-61DE4671A8EB}"/>
              </a:ext>
              <a:ext uri="{C183D7F6-B498-43B3-948B-1728B52AA6E4}">
                <adec:decorative xmlns:adec="http://schemas.microsoft.com/office/drawing/2017/decorative" val="1"/>
              </a:ext>
            </a:extLst>
          </p:cNvPr>
          <p:cNvSpPr/>
          <p:nvPr userDrawn="1"/>
        </p:nvSpPr>
        <p:spPr>
          <a:xfrm>
            <a:off x="11277600" y="0"/>
            <a:ext cx="914400" cy="6858001"/>
          </a:xfrm>
          <a:prstGeom prst="rect">
            <a:avLst/>
          </a:prstGeom>
          <a:blipFill dpi="0" rotWithShape="1">
            <a:blip r:embed="rId2" cstate="email">
              <a:alphaModFix amt="79121"/>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cxnSp>
        <p:nvCxnSpPr>
          <p:cNvPr id="5" name="Straight Connector 4">
            <a:extLst>
              <a:ext uri="{FF2B5EF4-FFF2-40B4-BE49-F238E27FC236}">
                <a16:creationId xmlns:a16="http://schemas.microsoft.com/office/drawing/2014/main" id="{DE345E71-6146-2FAC-05DD-1A75CD397955}"/>
              </a:ext>
            </a:extLst>
          </p:cNvPr>
          <p:cNvCxnSpPr/>
          <p:nvPr userDrawn="1"/>
        </p:nvCxnSpPr>
        <p:spPr>
          <a:xfrm>
            <a:off x="11277598" y="-160703"/>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3" name="Picture 2" descr="The University of Kansas">
            <a:extLst>
              <a:ext uri="{FF2B5EF4-FFF2-40B4-BE49-F238E27FC236}">
                <a16:creationId xmlns:a16="http://schemas.microsoft.com/office/drawing/2014/main" id="{E56A02AE-45C1-C5B8-3BB5-CAAAA8345327}"/>
              </a:ext>
            </a:extLst>
          </p:cNvPr>
          <p:cNvPicPr>
            <a:picLocks noChangeAspect="1"/>
          </p:cNvPicPr>
          <p:nvPr userDrawn="1"/>
        </p:nvPicPr>
        <p:blipFill>
          <a:blip r:embed="rId3"/>
          <a:stretch>
            <a:fillRect/>
          </a:stretch>
        </p:blipFill>
        <p:spPr>
          <a:xfrm>
            <a:off x="11277597" y="3652308"/>
            <a:ext cx="914400" cy="3251200"/>
          </a:xfrm>
          <a:prstGeom prst="rect">
            <a:avLst/>
          </a:prstGeom>
        </p:spPr>
      </p:pic>
    </p:spTree>
    <p:extLst>
      <p:ext uri="{BB962C8B-B14F-4D97-AF65-F5344CB8AC3E}">
        <p14:creationId xmlns:p14="http://schemas.microsoft.com/office/powerpoint/2010/main" val="3149966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0AC6A-9AB8-E9BE-862F-C07A7441130E}"/>
              </a:ext>
              <a:ext uri="{C183D7F6-B498-43B3-948B-1728B52AA6E4}">
                <adec:decorative xmlns:adec="http://schemas.microsoft.com/office/drawing/2017/decorative" val="1"/>
              </a:ext>
            </a:extLst>
          </p:cNvPr>
          <p:cNvSpPr/>
          <p:nvPr userDrawn="1"/>
        </p:nvSpPr>
        <p:spPr>
          <a:xfrm>
            <a:off x="0" y="-1"/>
            <a:ext cx="914400" cy="6858001"/>
          </a:xfrm>
          <a:prstGeom prst="rect">
            <a:avLst/>
          </a:prstGeom>
          <a:gradFill flip="none" rotWithShape="1">
            <a:gsLst>
              <a:gs pos="0">
                <a:srgbClr val="003459"/>
              </a:gs>
              <a:gs pos="100000">
                <a:srgbClr val="0051B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003459"/>
              </a:solidFill>
              <a:latin typeface="Arial" panose="020B0604020202020204" pitchFamily="34" charset="0"/>
            </a:endParaRPr>
          </a:p>
        </p:txBody>
      </p:sp>
      <p:sp>
        <p:nvSpPr>
          <p:cNvPr id="7" name="Rectangle 6">
            <a:extLst>
              <a:ext uri="{FF2B5EF4-FFF2-40B4-BE49-F238E27FC236}">
                <a16:creationId xmlns:a16="http://schemas.microsoft.com/office/drawing/2014/main" id="{ECC6C222-BCC9-E6AF-C94B-A426C2231595}"/>
              </a:ext>
              <a:ext uri="{C183D7F6-B498-43B3-948B-1728B52AA6E4}">
                <adec:decorative xmlns:adec="http://schemas.microsoft.com/office/drawing/2017/decorative" val="1"/>
              </a:ext>
            </a:extLst>
          </p:cNvPr>
          <p:cNvSpPr/>
          <p:nvPr userDrawn="1"/>
        </p:nvSpPr>
        <p:spPr>
          <a:xfrm>
            <a:off x="914399" y="-1"/>
            <a:ext cx="11277601" cy="6858000"/>
          </a:xfrm>
          <a:prstGeom prst="rect">
            <a:avLst/>
          </a:prstGeom>
          <a:solidFill>
            <a:srgbClr val="DDE5ED"/>
          </a:solid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954190F-BEE5-06B3-9F2B-9D8EB2634F56}"/>
              </a:ext>
            </a:extLst>
          </p:cNvPr>
          <p:cNvCxnSpPr/>
          <p:nvPr userDrawn="1"/>
        </p:nvCxnSpPr>
        <p:spPr>
          <a:xfrm>
            <a:off x="914399"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5BF4698-B520-DDE0-E87F-124D8745E2A4}"/>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10;">
            <a:extLst>
              <a:ext uri="{FF2B5EF4-FFF2-40B4-BE49-F238E27FC236}">
                <a16:creationId xmlns:a16="http://schemas.microsoft.com/office/drawing/2014/main" id="{6C37ECBC-47BB-5B7C-2068-00C4B31ED645}"/>
              </a:ext>
            </a:extLst>
          </p:cNvPr>
          <p:cNvPicPr>
            <a:picLocks noChangeAspect="1"/>
          </p:cNvPicPr>
          <p:nvPr userDrawn="1"/>
        </p:nvPicPr>
        <p:blipFill>
          <a:blip r:embed="rId2"/>
          <a:stretch>
            <a:fillRect/>
          </a:stretch>
        </p:blipFill>
        <p:spPr>
          <a:xfrm>
            <a:off x="-2" y="3543300"/>
            <a:ext cx="914400" cy="3314700"/>
          </a:xfrm>
          <a:prstGeom prst="rect">
            <a:avLst/>
          </a:prstGeom>
        </p:spPr>
      </p:pic>
    </p:spTree>
    <p:extLst>
      <p:ext uri="{BB962C8B-B14F-4D97-AF65-F5344CB8AC3E}">
        <p14:creationId xmlns:p14="http://schemas.microsoft.com/office/powerpoint/2010/main" val="163067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79DC3-ABFA-AB01-946B-E6DC9765E4AD}"/>
              </a:ext>
              <a:ext uri="{C183D7F6-B498-43B3-948B-1728B52AA6E4}">
                <adec:decorative xmlns:adec="http://schemas.microsoft.com/office/drawing/2017/decorative" val="1"/>
              </a:ext>
            </a:extLst>
          </p:cNvPr>
          <p:cNvSpPr/>
          <p:nvPr userDrawn="1"/>
        </p:nvSpPr>
        <p:spPr>
          <a:xfrm>
            <a:off x="0" y="0"/>
            <a:ext cx="11277600" cy="6858001"/>
          </a:xfrm>
          <a:prstGeom prst="rect">
            <a:avLst/>
          </a:prstGeom>
          <a:solidFill>
            <a:srgbClr val="D7D2CB">
              <a:alpha val="60461"/>
            </a:srgbClr>
          </a:solid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F18B6AB-3CCF-29F5-78CD-A387E22C17A4}"/>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6ECF17D8-28A7-B3F1-0AF1-099698DD57EA}"/>
              </a:ext>
            </a:extLst>
          </p:cNvPr>
          <p:cNvCxnSpPr/>
          <p:nvPr userDrawn="1"/>
        </p:nvCxnSpPr>
        <p:spPr>
          <a:xfrm>
            <a:off x="914400" y="-133564"/>
            <a:ext cx="0" cy="7109717"/>
          </a:xfrm>
          <a:prstGeom prst="line">
            <a:avLst/>
          </a:prstGeom>
          <a:ln>
            <a:solidFill>
              <a:srgbClr val="E7ECF2"/>
            </a:solidFill>
          </a:ln>
        </p:spPr>
        <p:style>
          <a:lnRef idx="2">
            <a:schemeClr val="accent1"/>
          </a:lnRef>
          <a:fillRef idx="0">
            <a:schemeClr val="accent1"/>
          </a:fillRef>
          <a:effectRef idx="1">
            <a:schemeClr val="accent1"/>
          </a:effectRef>
          <a:fontRef idx="minor">
            <a:schemeClr val="tx1"/>
          </a:fontRef>
        </p:style>
      </p:cxnSp>
      <p:pic>
        <p:nvPicPr>
          <p:cNvPr id="4" name="Picture 3" descr="The University of Kansas">
            <a:extLst>
              <a:ext uri="{FF2B5EF4-FFF2-40B4-BE49-F238E27FC236}">
                <a16:creationId xmlns:a16="http://schemas.microsoft.com/office/drawing/2014/main" id="{58D139B0-56B4-D4EC-EAE1-65EE085D8B89}"/>
              </a:ext>
            </a:extLst>
          </p:cNvPr>
          <p:cNvPicPr>
            <a:picLocks noChangeAspect="1"/>
          </p:cNvPicPr>
          <p:nvPr userDrawn="1"/>
        </p:nvPicPr>
        <p:blipFill>
          <a:blip r:embed="rId2"/>
          <a:stretch>
            <a:fillRect/>
          </a:stretch>
        </p:blipFill>
        <p:spPr>
          <a:xfrm>
            <a:off x="11277597" y="3652308"/>
            <a:ext cx="914400" cy="3251200"/>
          </a:xfrm>
          <a:prstGeom prst="rect">
            <a:avLst/>
          </a:prstGeom>
        </p:spPr>
      </p:pic>
    </p:spTree>
    <p:extLst>
      <p:ext uri="{BB962C8B-B14F-4D97-AF65-F5344CB8AC3E}">
        <p14:creationId xmlns:p14="http://schemas.microsoft.com/office/powerpoint/2010/main" val="24880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g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513989-DB92-EE3D-2DC6-54451743494A}"/>
              </a:ext>
              <a:ext uri="{C183D7F6-B498-43B3-948B-1728B52AA6E4}">
                <adec:decorative xmlns:adec="http://schemas.microsoft.com/office/drawing/2017/decorative" val="1"/>
              </a:ext>
            </a:extLst>
          </p:cNvPr>
          <p:cNvSpPr/>
          <p:nvPr/>
        </p:nvSpPr>
        <p:spPr>
          <a:xfrm>
            <a:off x="-81280" y="-132080"/>
            <a:ext cx="12425680" cy="7155180"/>
          </a:xfrm>
          <a:prstGeom prst="rect">
            <a:avLst/>
          </a:prstGeom>
          <a:solidFill>
            <a:srgbClr val="8E9F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720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79DC3-ABFA-AB01-946B-E6DC9765E4AD}"/>
              </a:ext>
            </a:extLst>
          </p:cNvPr>
          <p:cNvSpPr/>
          <p:nvPr userDrawn="1"/>
        </p:nvSpPr>
        <p:spPr>
          <a:xfrm>
            <a:off x="914400" y="-1"/>
            <a:ext cx="11277600" cy="6858001"/>
          </a:xfrm>
          <a:prstGeom prst="rect">
            <a:avLst/>
          </a:prstGeom>
          <a:no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4D57471-FC10-8994-0978-D898AA36EB13}"/>
              </a:ext>
              <a:ext uri="{C183D7F6-B498-43B3-948B-1728B52AA6E4}">
                <adec:decorative xmlns:adec="http://schemas.microsoft.com/office/drawing/2017/decorative" val="1"/>
              </a:ext>
            </a:extLst>
          </p:cNvPr>
          <p:cNvSpPr/>
          <p:nvPr userDrawn="1"/>
        </p:nvSpPr>
        <p:spPr>
          <a:xfrm>
            <a:off x="0" y="-1"/>
            <a:ext cx="914400" cy="6858001"/>
          </a:xfrm>
          <a:prstGeom prst="rect">
            <a:avLst/>
          </a:prstGeom>
          <a:solidFill>
            <a:srgbClr val="D7D2CB">
              <a:alpha val="603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sp>
        <p:nvSpPr>
          <p:cNvPr id="7" name="Rectangle 6">
            <a:extLst>
              <a:ext uri="{FF2B5EF4-FFF2-40B4-BE49-F238E27FC236}">
                <a16:creationId xmlns:a16="http://schemas.microsoft.com/office/drawing/2014/main" id="{AF18B6AB-3CCF-29F5-78CD-A387E22C17A4}"/>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6ECF17D8-28A7-B3F1-0AF1-099698DD57EA}"/>
              </a:ext>
            </a:extLst>
          </p:cNvPr>
          <p:cNvCxnSpPr/>
          <p:nvPr userDrawn="1"/>
        </p:nvCxnSpPr>
        <p:spPr>
          <a:xfrm>
            <a:off x="914400" y="-133564"/>
            <a:ext cx="0" cy="7109717"/>
          </a:xfrm>
          <a:prstGeom prst="line">
            <a:avLst/>
          </a:prstGeom>
          <a:ln>
            <a:solidFill>
              <a:srgbClr val="E7ECF2"/>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
            <a:extLst>
              <a:ext uri="{FF2B5EF4-FFF2-40B4-BE49-F238E27FC236}">
                <a16:creationId xmlns:a16="http://schemas.microsoft.com/office/drawing/2014/main" id="{1CD82380-2ECF-D26D-F12A-80EB20CCCBA9}"/>
              </a:ext>
            </a:extLst>
          </p:cNvPr>
          <p:cNvPicPr>
            <a:picLocks noChangeAspect="1"/>
          </p:cNvPicPr>
          <p:nvPr userDrawn="1"/>
        </p:nvPicPr>
        <p:blipFill>
          <a:blip r:embed="rId2"/>
          <a:stretch>
            <a:fillRect/>
          </a:stretch>
        </p:blipFill>
        <p:spPr>
          <a:xfrm>
            <a:off x="0" y="3652308"/>
            <a:ext cx="914400" cy="3251200"/>
          </a:xfrm>
          <a:prstGeom prst="rect">
            <a:avLst/>
          </a:prstGeom>
        </p:spPr>
      </p:pic>
    </p:spTree>
    <p:extLst>
      <p:ext uri="{BB962C8B-B14F-4D97-AF65-F5344CB8AC3E}">
        <p14:creationId xmlns:p14="http://schemas.microsoft.com/office/powerpoint/2010/main" val="1148355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8B9EB9-AC43-0B33-77C2-7326280876AB}"/>
              </a:ext>
              <a:ext uri="{C183D7F6-B498-43B3-948B-1728B52AA6E4}">
                <adec:decorative xmlns:adec="http://schemas.microsoft.com/office/drawing/2017/decorative" val="1"/>
              </a:ext>
            </a:extLst>
          </p:cNvPr>
          <p:cNvSpPr/>
          <p:nvPr userDrawn="1"/>
        </p:nvSpPr>
        <p:spPr>
          <a:xfrm>
            <a:off x="11299817" y="-1"/>
            <a:ext cx="914400" cy="6858001"/>
          </a:xfrm>
          <a:prstGeom prst="rect">
            <a:avLst/>
          </a:prstGeom>
          <a:gradFill>
            <a:gsLst>
              <a:gs pos="0">
                <a:srgbClr val="0051BA"/>
              </a:gs>
              <a:gs pos="70000">
                <a:srgbClr val="0051BA"/>
              </a:gs>
              <a:gs pos="100000">
                <a:srgbClr val="2767FF"/>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pic>
        <p:nvPicPr>
          <p:cNvPr id="2" name="Picture 1" descr="The University of Kansas&#10;">
            <a:extLst>
              <a:ext uri="{FF2B5EF4-FFF2-40B4-BE49-F238E27FC236}">
                <a16:creationId xmlns:a16="http://schemas.microsoft.com/office/drawing/2014/main" id="{85D0CE27-B3F6-8DC3-E113-C02E1F9C0E3C}"/>
              </a:ext>
            </a:extLst>
          </p:cNvPr>
          <p:cNvPicPr>
            <a:picLocks noChangeAspect="1"/>
          </p:cNvPicPr>
          <p:nvPr userDrawn="1"/>
        </p:nvPicPr>
        <p:blipFill>
          <a:blip r:embed="rId2"/>
          <a:stretch>
            <a:fillRect/>
          </a:stretch>
        </p:blipFill>
        <p:spPr>
          <a:xfrm>
            <a:off x="11277600" y="3543300"/>
            <a:ext cx="914400" cy="3314700"/>
          </a:xfrm>
          <a:prstGeom prst="rect">
            <a:avLst/>
          </a:prstGeom>
        </p:spPr>
      </p:pic>
    </p:spTree>
    <p:extLst>
      <p:ext uri="{BB962C8B-B14F-4D97-AF65-F5344CB8AC3E}">
        <p14:creationId xmlns:p14="http://schemas.microsoft.com/office/powerpoint/2010/main" val="2616085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79DC3-ABFA-AB01-946B-E6DC9765E4AD}"/>
              </a:ext>
            </a:extLst>
          </p:cNvPr>
          <p:cNvSpPr/>
          <p:nvPr userDrawn="1"/>
        </p:nvSpPr>
        <p:spPr>
          <a:xfrm>
            <a:off x="914400" y="-1"/>
            <a:ext cx="11277600" cy="6858001"/>
          </a:xfrm>
          <a:prstGeom prst="rect">
            <a:avLst/>
          </a:prstGeom>
          <a:no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4D57471-FC10-8994-0978-D898AA36EB13}"/>
              </a:ext>
              <a:ext uri="{C183D7F6-B498-43B3-948B-1728B52AA6E4}">
                <adec:decorative xmlns:adec="http://schemas.microsoft.com/office/drawing/2017/decorative" val="1"/>
              </a:ext>
            </a:extLst>
          </p:cNvPr>
          <p:cNvSpPr/>
          <p:nvPr userDrawn="1"/>
        </p:nvSpPr>
        <p:spPr>
          <a:xfrm>
            <a:off x="0" y="-1"/>
            <a:ext cx="914400" cy="6858001"/>
          </a:xfrm>
          <a:prstGeom prst="rect">
            <a:avLst/>
          </a:prstGeom>
          <a:blipFill dpi="0" rotWithShape="1">
            <a:blip r:embed="rId2" cstate="email">
              <a:alphaModFix amt="7970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sp>
        <p:nvSpPr>
          <p:cNvPr id="7" name="Rectangle 6">
            <a:extLst>
              <a:ext uri="{FF2B5EF4-FFF2-40B4-BE49-F238E27FC236}">
                <a16:creationId xmlns:a16="http://schemas.microsoft.com/office/drawing/2014/main" id="{AF18B6AB-3CCF-29F5-78CD-A387E22C17A4}"/>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6ECF17D8-28A7-B3F1-0AF1-099698DD57EA}"/>
              </a:ext>
            </a:extLst>
          </p:cNvPr>
          <p:cNvCxnSpPr/>
          <p:nvPr userDrawn="1"/>
        </p:nvCxnSpPr>
        <p:spPr>
          <a:xfrm>
            <a:off x="914400" y="-133564"/>
            <a:ext cx="0" cy="7109717"/>
          </a:xfrm>
          <a:prstGeom prst="line">
            <a:avLst/>
          </a:prstGeom>
          <a:ln>
            <a:solidFill>
              <a:srgbClr val="E7ECF2"/>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4E8EB26-9039-009F-2315-DAE67A98B1A3}"/>
              </a:ext>
            </a:extLst>
          </p:cNvPr>
          <p:cNvCxnSpPr/>
          <p:nvPr userDrawn="1"/>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2" name="Picture 1" descr="The University of Kansas">
            <a:extLst>
              <a:ext uri="{FF2B5EF4-FFF2-40B4-BE49-F238E27FC236}">
                <a16:creationId xmlns:a16="http://schemas.microsoft.com/office/drawing/2014/main" id="{EF673AD0-1074-24BD-931C-521EF165B664}"/>
              </a:ext>
            </a:extLst>
          </p:cNvPr>
          <p:cNvPicPr>
            <a:picLocks noChangeAspect="1"/>
          </p:cNvPicPr>
          <p:nvPr userDrawn="1"/>
        </p:nvPicPr>
        <p:blipFill>
          <a:blip r:embed="rId3"/>
          <a:stretch>
            <a:fillRect/>
          </a:stretch>
        </p:blipFill>
        <p:spPr>
          <a:xfrm>
            <a:off x="0" y="3652308"/>
            <a:ext cx="914400" cy="3251200"/>
          </a:xfrm>
          <a:prstGeom prst="rect">
            <a:avLst/>
          </a:prstGeom>
        </p:spPr>
      </p:pic>
    </p:spTree>
    <p:extLst>
      <p:ext uri="{BB962C8B-B14F-4D97-AF65-F5344CB8AC3E}">
        <p14:creationId xmlns:p14="http://schemas.microsoft.com/office/powerpoint/2010/main" val="3268050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DDD071-1235-F642-1663-E7011DEEE7D2}"/>
              </a:ext>
              <a:ext uri="{C183D7F6-B498-43B3-948B-1728B52AA6E4}">
                <adec:decorative xmlns:adec="http://schemas.microsoft.com/office/drawing/2017/decorative" val="1"/>
              </a:ext>
            </a:extLst>
          </p:cNvPr>
          <p:cNvSpPr/>
          <p:nvPr userDrawn="1"/>
        </p:nvSpPr>
        <p:spPr>
          <a:xfrm>
            <a:off x="10977568" y="5614988"/>
            <a:ext cx="1243012" cy="1243012"/>
          </a:xfrm>
          <a:prstGeom prst="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A79DC3-ABFA-AB01-946B-E6DC9765E4AD}"/>
              </a:ext>
            </a:extLst>
          </p:cNvPr>
          <p:cNvSpPr/>
          <p:nvPr userDrawn="1"/>
        </p:nvSpPr>
        <p:spPr>
          <a:xfrm>
            <a:off x="914400" y="-1"/>
            <a:ext cx="11277600" cy="6858001"/>
          </a:xfrm>
          <a:prstGeom prst="rect">
            <a:avLst/>
          </a:prstGeom>
          <a:no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F18B6AB-3CCF-29F5-78CD-A387E22C17A4}"/>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pic>
        <p:nvPicPr>
          <p:cNvPr id="3" name="Picture 2" descr="KU logo">
            <a:extLst>
              <a:ext uri="{FF2B5EF4-FFF2-40B4-BE49-F238E27FC236}">
                <a16:creationId xmlns:a16="http://schemas.microsoft.com/office/drawing/2014/main" id="{25ED4B88-E81C-C394-6385-40761AE15D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82677" y="5893606"/>
            <a:ext cx="1032794" cy="685775"/>
          </a:xfrm>
          <a:prstGeom prst="rect">
            <a:avLst/>
          </a:prstGeom>
        </p:spPr>
      </p:pic>
    </p:spTree>
    <p:extLst>
      <p:ext uri="{BB962C8B-B14F-4D97-AF65-F5344CB8AC3E}">
        <p14:creationId xmlns:p14="http://schemas.microsoft.com/office/powerpoint/2010/main" val="809213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DDD071-1235-F642-1663-E7011DEEE7D2}"/>
              </a:ext>
              <a:ext uri="{C183D7F6-B498-43B3-948B-1728B52AA6E4}">
                <adec:decorative xmlns:adec="http://schemas.microsoft.com/office/drawing/2017/decorative" val="1"/>
              </a:ext>
            </a:extLst>
          </p:cNvPr>
          <p:cNvSpPr/>
          <p:nvPr userDrawn="1"/>
        </p:nvSpPr>
        <p:spPr>
          <a:xfrm>
            <a:off x="9329739" y="5786438"/>
            <a:ext cx="2890842" cy="1071561"/>
          </a:xfrm>
          <a:prstGeom prst="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A79DC3-ABFA-AB01-946B-E6DC9765E4AD}"/>
              </a:ext>
            </a:extLst>
          </p:cNvPr>
          <p:cNvSpPr/>
          <p:nvPr userDrawn="1"/>
        </p:nvSpPr>
        <p:spPr>
          <a:xfrm>
            <a:off x="914400" y="-1"/>
            <a:ext cx="11277600" cy="6858001"/>
          </a:xfrm>
          <a:prstGeom prst="rect">
            <a:avLst/>
          </a:prstGeom>
          <a:no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F18B6AB-3CCF-29F5-78CD-A387E22C17A4}"/>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pic>
        <p:nvPicPr>
          <p:cNvPr id="9" name="Picture 8" descr="University of Kansas signature">
            <a:extLst>
              <a:ext uri="{FF2B5EF4-FFF2-40B4-BE49-F238E27FC236}">
                <a16:creationId xmlns:a16="http://schemas.microsoft.com/office/drawing/2014/main" id="{32B91CFC-282F-0BC0-EB6D-7E1EFB0BCF10}"/>
              </a:ext>
            </a:extLst>
          </p:cNvPr>
          <p:cNvPicPr>
            <a:picLocks noChangeAspect="1"/>
          </p:cNvPicPr>
          <p:nvPr userDrawn="1"/>
        </p:nvPicPr>
        <p:blipFill>
          <a:blip r:embed="rId2"/>
          <a:srcRect/>
          <a:stretch/>
        </p:blipFill>
        <p:spPr>
          <a:xfrm>
            <a:off x="9698655" y="6098324"/>
            <a:ext cx="2157520" cy="465522"/>
          </a:xfrm>
          <a:prstGeom prst="rect">
            <a:avLst/>
          </a:prstGeom>
        </p:spPr>
      </p:pic>
    </p:spTree>
    <p:extLst>
      <p:ext uri="{BB962C8B-B14F-4D97-AF65-F5344CB8AC3E}">
        <p14:creationId xmlns:p14="http://schemas.microsoft.com/office/powerpoint/2010/main" val="2081827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DDD071-1235-F642-1663-E7011DEEE7D2}"/>
              </a:ext>
              <a:ext uri="{C183D7F6-B498-43B3-948B-1728B52AA6E4}">
                <adec:decorative xmlns:adec="http://schemas.microsoft.com/office/drawing/2017/decorative" val="1"/>
              </a:ext>
            </a:extLst>
          </p:cNvPr>
          <p:cNvSpPr/>
          <p:nvPr userDrawn="1"/>
        </p:nvSpPr>
        <p:spPr>
          <a:xfrm>
            <a:off x="8743950" y="5786438"/>
            <a:ext cx="3476631" cy="1071561"/>
          </a:xfrm>
          <a:prstGeom prst="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A79DC3-ABFA-AB01-946B-E6DC9765E4AD}"/>
              </a:ext>
            </a:extLst>
          </p:cNvPr>
          <p:cNvSpPr/>
          <p:nvPr userDrawn="1"/>
        </p:nvSpPr>
        <p:spPr>
          <a:xfrm>
            <a:off x="914400" y="-1"/>
            <a:ext cx="11277600" cy="6858001"/>
          </a:xfrm>
          <a:prstGeom prst="rect">
            <a:avLst/>
          </a:prstGeom>
          <a:noFill/>
        </p:spPr>
        <p:txBody>
          <a:bodyPr wrap="square" lIns="182880" rIns="1463040" anchor="ctr" anchorCtr="0">
            <a:noAutofit/>
          </a:bodyPr>
          <a:lstStyle/>
          <a:p>
            <a:pPr lvl="1"/>
            <a:endParaRPr lang="en-US" sz="3600" b="0" i="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F18B6AB-3CCF-29F5-78CD-A387E22C17A4}"/>
              </a:ext>
            </a:extLst>
          </p:cNvPr>
          <p:cNvSpPr/>
          <p:nvPr userDrawn="1"/>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endParaRPr lang="en-US" sz="1400" b="0" i="0" spc="100">
              <a:solidFill>
                <a:srgbClr val="E7ECF2"/>
              </a:solidFill>
              <a:latin typeface="Arial" panose="020B0604020202020204" pitchFamily="34" charset="0"/>
            </a:endParaRPr>
          </a:p>
        </p:txBody>
      </p:sp>
      <p:pic>
        <p:nvPicPr>
          <p:cNvPr id="2" name="Picture 1" descr="KU logo">
            <a:extLst>
              <a:ext uri="{FF2B5EF4-FFF2-40B4-BE49-F238E27FC236}">
                <a16:creationId xmlns:a16="http://schemas.microsoft.com/office/drawing/2014/main" id="{4793FA25-3FDC-83B1-8326-D943057D8B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8127" y="5979330"/>
            <a:ext cx="1032794" cy="685775"/>
          </a:xfrm>
          <a:prstGeom prst="rect">
            <a:avLst/>
          </a:prstGeom>
        </p:spPr>
      </p:pic>
      <p:cxnSp>
        <p:nvCxnSpPr>
          <p:cNvPr id="8" name="Straight Connector 7">
            <a:extLst>
              <a:ext uri="{FF2B5EF4-FFF2-40B4-BE49-F238E27FC236}">
                <a16:creationId xmlns:a16="http://schemas.microsoft.com/office/drawing/2014/main" id="{B27A21E0-B8F3-EC52-44C0-CE4AD7B107FF}"/>
              </a:ext>
            </a:extLst>
          </p:cNvPr>
          <p:cNvCxnSpPr/>
          <p:nvPr userDrawn="1"/>
        </p:nvCxnSpPr>
        <p:spPr>
          <a:xfrm>
            <a:off x="10081260" y="5979330"/>
            <a:ext cx="0" cy="685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084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The KU Lawrence campus campanile at sunset">
            <a:extLst>
              <a:ext uri="{FF2B5EF4-FFF2-40B4-BE49-F238E27FC236}">
                <a16:creationId xmlns:a16="http://schemas.microsoft.com/office/drawing/2014/main" id="{7172EF64-7384-88EC-90AF-959E068174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952" cy="6858000"/>
          </a:xfrm>
          <a:prstGeom prst="rect">
            <a:avLst/>
          </a:prstGeom>
        </p:spPr>
      </p:pic>
      <p:pic>
        <p:nvPicPr>
          <p:cNvPr id="6" name="Graphic 5">
            <a:extLst>
              <a:ext uri="{FF2B5EF4-FFF2-40B4-BE49-F238E27FC236}">
                <a16:creationId xmlns:a16="http://schemas.microsoft.com/office/drawing/2014/main" id="{F275918B-3A67-9FE1-E48A-F90D2EE48A1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a:off x="-426291" y="426294"/>
            <a:ext cx="1824135" cy="971550"/>
          </a:xfrm>
          <a:prstGeom prst="rect">
            <a:avLst/>
          </a:prstGeom>
        </p:spPr>
      </p:pic>
      <p:pic>
        <p:nvPicPr>
          <p:cNvPr id="7" name="Picture 6" descr="KU logo">
            <a:extLst>
              <a:ext uri="{FF2B5EF4-FFF2-40B4-BE49-F238E27FC236}">
                <a16:creationId xmlns:a16="http://schemas.microsoft.com/office/drawing/2014/main" id="{4FE34DB7-6069-1918-9F9C-6C21DCE3F0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63022" y="4163378"/>
            <a:ext cx="2265955" cy="1504594"/>
          </a:xfrm>
          <a:prstGeom prst="rect">
            <a:avLst/>
          </a:prstGeom>
        </p:spPr>
      </p:pic>
    </p:spTree>
    <p:extLst>
      <p:ext uri="{BB962C8B-B14F-4D97-AF65-F5344CB8AC3E}">
        <p14:creationId xmlns:p14="http://schemas.microsoft.com/office/powerpoint/2010/main" val="205141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2EF64-7384-88EC-90AF-959E068174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4" name="Rectangle 3" descr="Blue overlay on a photo of a Jayhawk">
            <a:extLst>
              <a:ext uri="{FF2B5EF4-FFF2-40B4-BE49-F238E27FC236}">
                <a16:creationId xmlns:a16="http://schemas.microsoft.com/office/drawing/2014/main" id="{34E29ADD-2F55-4F2B-9799-ADE2EB77C7C9}"/>
              </a:ext>
            </a:extLst>
          </p:cNvPr>
          <p:cNvSpPr/>
          <p:nvPr userDrawn="1"/>
        </p:nvSpPr>
        <p:spPr>
          <a:xfrm>
            <a:off x="0" y="0"/>
            <a:ext cx="12188952" cy="6858000"/>
          </a:xfrm>
          <a:prstGeom prst="rect">
            <a:avLst/>
          </a:prstGeom>
          <a:solidFill>
            <a:srgbClr val="0051BA">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KU logo">
            <a:extLst>
              <a:ext uri="{FF2B5EF4-FFF2-40B4-BE49-F238E27FC236}">
                <a16:creationId xmlns:a16="http://schemas.microsoft.com/office/drawing/2014/main" id="{EF4EC0F6-C70A-8AF6-E95C-0E5CB3528D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9286" y="5278103"/>
            <a:ext cx="1982651" cy="1316480"/>
          </a:xfrm>
          <a:prstGeom prst="rect">
            <a:avLst/>
          </a:prstGeom>
        </p:spPr>
      </p:pic>
      <p:pic>
        <p:nvPicPr>
          <p:cNvPr id="11" name="Graphic 10">
            <a:extLst>
              <a:ext uri="{FF2B5EF4-FFF2-40B4-BE49-F238E27FC236}">
                <a16:creationId xmlns:a16="http://schemas.microsoft.com/office/drawing/2014/main" id="{AE863517-B0B1-79D9-5480-2E6DC9577FE3}"/>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0" y="-533166"/>
            <a:ext cx="2492114" cy="5525993"/>
          </a:xfrm>
          <a:prstGeom prst="rect">
            <a:avLst/>
          </a:prstGeom>
        </p:spPr>
      </p:pic>
    </p:spTree>
    <p:extLst>
      <p:ext uri="{BB962C8B-B14F-4D97-AF65-F5344CB8AC3E}">
        <p14:creationId xmlns:p14="http://schemas.microsoft.com/office/powerpoint/2010/main" val="2774476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FD6-601A-8F74-873C-F61626FD8ECA}"/>
              </a:ext>
              <a:ext uri="{C183D7F6-B498-43B3-948B-1728B52AA6E4}">
                <adec:decorative xmlns:adec="http://schemas.microsoft.com/office/drawing/2017/decorative" val="1"/>
              </a:ext>
            </a:extLst>
          </p:cNvPr>
          <p:cNvSpPr/>
          <p:nvPr/>
        </p:nvSpPr>
        <p:spPr>
          <a:xfrm>
            <a:off x="0" y="0"/>
            <a:ext cx="914398" cy="6858000"/>
          </a:xfrm>
          <a:prstGeom prst="rect">
            <a:avLst/>
          </a:prstGeom>
          <a:gradFill>
            <a:gsLst>
              <a:gs pos="0">
                <a:srgbClr val="0051BA"/>
              </a:gs>
              <a:gs pos="86000">
                <a:srgbClr val="00345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A939AC-295D-03C4-F504-C8A3A95CB1ED}"/>
              </a:ext>
              <a:ext uri="{C183D7F6-B498-43B3-948B-1728B52AA6E4}">
                <adec:decorative xmlns:adec="http://schemas.microsoft.com/office/drawing/2017/decorative" val="1"/>
              </a:ext>
            </a:extLst>
          </p:cNvPr>
          <p:cNvPicPr>
            <a:picLocks noChangeAspect="1"/>
          </p:cNvPicPr>
          <p:nvPr/>
        </p:nvPicPr>
        <p:blipFill>
          <a:blip r:embed="rId2"/>
          <a:srcRect r="15369" b="22217"/>
          <a:stretch/>
        </p:blipFill>
        <p:spPr>
          <a:xfrm>
            <a:off x="10074139" y="4914902"/>
            <a:ext cx="2200687" cy="2022612"/>
          </a:xfrm>
          <a:prstGeom prst="rect">
            <a:avLst/>
          </a:prstGeom>
        </p:spPr>
      </p:pic>
      <p:pic>
        <p:nvPicPr>
          <p:cNvPr id="4" name="Picture 3" descr="The University of Kansas&#10;">
            <a:extLst>
              <a:ext uri="{FF2B5EF4-FFF2-40B4-BE49-F238E27FC236}">
                <a16:creationId xmlns:a16="http://schemas.microsoft.com/office/drawing/2014/main" id="{57536406-BE69-9C4C-8E9F-37C322589BF2}"/>
              </a:ext>
            </a:extLst>
          </p:cNvPr>
          <p:cNvPicPr>
            <a:picLocks noChangeAspect="1"/>
          </p:cNvPicPr>
          <p:nvPr/>
        </p:nvPicPr>
        <p:blipFill>
          <a:blip r:embed="rId3"/>
          <a:stretch>
            <a:fillRect/>
          </a:stretch>
        </p:blipFill>
        <p:spPr>
          <a:xfrm>
            <a:off x="-2" y="3543300"/>
            <a:ext cx="914400" cy="3314700"/>
          </a:xfrm>
          <a:prstGeom prst="rect">
            <a:avLst/>
          </a:prstGeom>
        </p:spPr>
      </p:pic>
    </p:spTree>
    <p:extLst>
      <p:ext uri="{BB962C8B-B14F-4D97-AF65-F5344CB8AC3E}">
        <p14:creationId xmlns:p14="http://schemas.microsoft.com/office/powerpoint/2010/main" val="1994196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erio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FD6-601A-8F74-873C-F61626FD8ECA}"/>
              </a:ext>
              <a:ext uri="{C183D7F6-B498-43B3-948B-1728B52AA6E4}">
                <adec:decorative xmlns:adec="http://schemas.microsoft.com/office/drawing/2017/decorative" val="1"/>
              </a:ext>
            </a:extLst>
          </p:cNvPr>
          <p:cNvSpPr/>
          <p:nvPr/>
        </p:nvSpPr>
        <p:spPr>
          <a:xfrm>
            <a:off x="0" y="0"/>
            <a:ext cx="914398" cy="6858000"/>
          </a:xfrm>
          <a:prstGeom prst="rect">
            <a:avLst/>
          </a:prstGeom>
          <a:gradFill>
            <a:gsLst>
              <a:gs pos="0">
                <a:srgbClr val="0051BA"/>
              </a:gs>
              <a:gs pos="86000">
                <a:srgbClr val="00345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48E117-4D97-F85B-DDD8-AF0D525EDBF5}"/>
              </a:ext>
              <a:ext uri="{C183D7F6-B498-43B3-948B-1728B52AA6E4}">
                <adec:decorative xmlns:adec="http://schemas.microsoft.com/office/drawing/2017/decorative" val="1"/>
              </a:ext>
            </a:extLst>
          </p:cNvPr>
          <p:cNvPicPr>
            <a:picLocks noChangeAspect="1"/>
          </p:cNvPicPr>
          <p:nvPr/>
        </p:nvPicPr>
        <p:blipFill>
          <a:blip r:embed="rId2">
            <a:alphaModFix amt="20000"/>
          </a:blip>
          <a:srcRect r="15369" b="22217"/>
          <a:stretch/>
        </p:blipFill>
        <p:spPr>
          <a:xfrm>
            <a:off x="10074139" y="4914902"/>
            <a:ext cx="2200687" cy="2022612"/>
          </a:xfrm>
          <a:prstGeom prst="rect">
            <a:avLst/>
          </a:prstGeom>
        </p:spPr>
      </p:pic>
      <p:pic>
        <p:nvPicPr>
          <p:cNvPr id="5" name="Picture 4" descr="The University of Kansas&#10;">
            <a:extLst>
              <a:ext uri="{FF2B5EF4-FFF2-40B4-BE49-F238E27FC236}">
                <a16:creationId xmlns:a16="http://schemas.microsoft.com/office/drawing/2014/main" id="{264058C6-B1A4-9855-26C0-8F060B5FB5ED}"/>
              </a:ext>
            </a:extLst>
          </p:cNvPr>
          <p:cNvPicPr>
            <a:picLocks noChangeAspect="1"/>
          </p:cNvPicPr>
          <p:nvPr/>
        </p:nvPicPr>
        <p:blipFill>
          <a:blip r:embed="rId3"/>
          <a:stretch>
            <a:fillRect/>
          </a:stretch>
        </p:blipFill>
        <p:spPr>
          <a:xfrm>
            <a:off x="-2" y="3543300"/>
            <a:ext cx="914400" cy="3314700"/>
          </a:xfrm>
          <a:prstGeom prst="rect">
            <a:avLst/>
          </a:prstGeom>
        </p:spPr>
      </p:pic>
    </p:spTree>
    <p:extLst>
      <p:ext uri="{BB962C8B-B14F-4D97-AF65-F5344CB8AC3E}">
        <p14:creationId xmlns:p14="http://schemas.microsoft.com/office/powerpoint/2010/main" val="12268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DB02-A773-8F0C-9696-BD07DB115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181B2-A844-B521-71E6-6F6CC3315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2673C-67DC-BAE5-F5AC-66620EF2F8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B9586-23C5-352D-6891-DBA8C9236D41}"/>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6" name="Footer Placeholder 5">
            <a:extLst>
              <a:ext uri="{FF2B5EF4-FFF2-40B4-BE49-F238E27FC236}">
                <a16:creationId xmlns:a16="http://schemas.microsoft.com/office/drawing/2014/main" id="{F8669707-F52E-9641-CAC0-EAAAD6A3B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2805A-C8E0-34BB-F277-7C9433761733}"/>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869602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FD6-601A-8F74-873C-F61626FD8ECA}"/>
              </a:ext>
              <a:ext uri="{C183D7F6-B498-43B3-948B-1728B52AA6E4}">
                <adec:decorative xmlns:adec="http://schemas.microsoft.com/office/drawing/2017/decorative" val="1"/>
              </a:ext>
            </a:extLst>
          </p:cNvPr>
          <p:cNvSpPr/>
          <p:nvPr/>
        </p:nvSpPr>
        <p:spPr>
          <a:xfrm>
            <a:off x="-1" y="0"/>
            <a:ext cx="12191999" cy="6858000"/>
          </a:xfrm>
          <a:prstGeom prst="rect">
            <a:avLst/>
          </a:prstGeom>
          <a:gradFill>
            <a:gsLst>
              <a:gs pos="0">
                <a:srgbClr val="0051BA"/>
              </a:gs>
              <a:gs pos="86000">
                <a:srgbClr val="00345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030919D0-30FB-8CE0-C28E-11458BA1F5B6}"/>
              </a:ext>
              <a:ext uri="{C183D7F6-B498-43B3-948B-1728B52AA6E4}">
                <adec:decorative xmlns:adec="http://schemas.microsoft.com/office/drawing/2017/decorative" val="1"/>
              </a:ext>
            </a:extLst>
          </p:cNvPr>
          <p:cNvCxnSpPr/>
          <p:nvPr/>
        </p:nvCxnSpPr>
        <p:spPr>
          <a:xfrm>
            <a:off x="914400" y="-133564"/>
            <a:ext cx="0" cy="7109717"/>
          </a:xfrm>
          <a:prstGeom prst="line">
            <a:avLst/>
          </a:prstGeom>
          <a:ln>
            <a:solidFill>
              <a:srgbClr val="2767FF"/>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F5F18F3-1BD0-6BE4-C4D5-C55F1898BCA3}"/>
              </a:ext>
              <a:ext uri="{C183D7F6-B498-43B3-948B-1728B52AA6E4}">
                <adec:decorative xmlns:adec="http://schemas.microsoft.com/office/drawing/2017/decorative" val="1"/>
              </a:ext>
            </a:extLst>
          </p:cNvPr>
          <p:cNvPicPr>
            <a:picLocks noChangeAspect="1"/>
          </p:cNvPicPr>
          <p:nvPr/>
        </p:nvPicPr>
        <p:blipFill>
          <a:blip r:embed="rId2"/>
          <a:srcRect r="15369" b="22217"/>
          <a:stretch/>
        </p:blipFill>
        <p:spPr>
          <a:xfrm>
            <a:off x="10074139" y="4914902"/>
            <a:ext cx="2200687" cy="2022612"/>
          </a:xfrm>
          <a:prstGeom prst="rect">
            <a:avLst/>
          </a:prstGeom>
        </p:spPr>
      </p:pic>
      <p:pic>
        <p:nvPicPr>
          <p:cNvPr id="5" name="Picture 4" descr="The University of Kansas&#10;">
            <a:extLst>
              <a:ext uri="{FF2B5EF4-FFF2-40B4-BE49-F238E27FC236}">
                <a16:creationId xmlns:a16="http://schemas.microsoft.com/office/drawing/2014/main" id="{25C75067-D7EB-2FAC-67C4-CADB91E2EDF8}"/>
              </a:ext>
            </a:extLst>
          </p:cNvPr>
          <p:cNvPicPr>
            <a:picLocks noChangeAspect="1"/>
          </p:cNvPicPr>
          <p:nvPr/>
        </p:nvPicPr>
        <p:blipFill>
          <a:blip r:embed="rId3"/>
          <a:stretch>
            <a:fillRect/>
          </a:stretch>
        </p:blipFill>
        <p:spPr>
          <a:xfrm>
            <a:off x="-2" y="3543300"/>
            <a:ext cx="914400" cy="3314700"/>
          </a:xfrm>
          <a:prstGeom prst="rect">
            <a:avLst/>
          </a:prstGeom>
        </p:spPr>
      </p:pic>
    </p:spTree>
    <p:extLst>
      <p:ext uri="{BB962C8B-B14F-4D97-AF65-F5344CB8AC3E}">
        <p14:creationId xmlns:p14="http://schemas.microsoft.com/office/powerpoint/2010/main" val="157649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315C-D13E-59A3-D5BB-EA98598272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FDB43-A5E1-DCE0-9683-0C0B6C7356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5A60A-0128-917F-65B5-33447E7BE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C4D6F8-4B9A-4CAC-2138-29A92A7F9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7AEC8-7EF5-3CF6-DEC2-40D574EB7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3BDB0-F585-3985-9725-0D03E8FEA4EB}"/>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8" name="Footer Placeholder 7">
            <a:extLst>
              <a:ext uri="{FF2B5EF4-FFF2-40B4-BE49-F238E27FC236}">
                <a16:creationId xmlns:a16="http://schemas.microsoft.com/office/drawing/2014/main" id="{3476E163-A8A1-7A18-4BE5-69729E19F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33605-0E4D-BBFF-9855-E14D1B353DE9}"/>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19427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D6A5-27D0-549D-9991-018B5F20F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18B369-B281-241C-CCFD-5B86A0E3C7A4}"/>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4" name="Footer Placeholder 3">
            <a:extLst>
              <a:ext uri="{FF2B5EF4-FFF2-40B4-BE49-F238E27FC236}">
                <a16:creationId xmlns:a16="http://schemas.microsoft.com/office/drawing/2014/main" id="{B7A33835-150E-9D8C-6199-9EC4C8974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4C664-D5C3-F618-D0D1-0CD0875BCD38}"/>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25280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9D47D3-E4B6-1157-2BEF-C6562B23CE94}"/>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3" name="Footer Placeholder 2">
            <a:extLst>
              <a:ext uri="{FF2B5EF4-FFF2-40B4-BE49-F238E27FC236}">
                <a16:creationId xmlns:a16="http://schemas.microsoft.com/office/drawing/2014/main" id="{985372A6-E4BF-5F1D-2DEC-B6E7D813ED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8B07D5-3EA8-9E9B-D9B2-CBB64666FB67}"/>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98441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8B6F-6F38-2F49-F10F-F6648ED8C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14250-ED81-F28C-6D3E-E91FD60A7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B1A215-B006-50D0-2A72-B62C91189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777CB-C85C-0DE0-70C3-DA92665B06BB}"/>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6" name="Footer Placeholder 5">
            <a:extLst>
              <a:ext uri="{FF2B5EF4-FFF2-40B4-BE49-F238E27FC236}">
                <a16:creationId xmlns:a16="http://schemas.microsoft.com/office/drawing/2014/main" id="{46337ACC-FAC1-8B6D-F962-F291BF081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D8A90-B582-DE63-D9C6-8C4337FA38E0}"/>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396768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01CE-B7D3-ECE9-99F8-352792E67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7CA5B-B10E-A0E0-452A-AAB043B5F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0B352B2-3737-2403-1CCC-E6708F796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9E3CD-3034-D203-E399-0FBAE50D8D7B}"/>
              </a:ext>
            </a:extLst>
          </p:cNvPr>
          <p:cNvSpPr>
            <a:spLocks noGrp="1"/>
          </p:cNvSpPr>
          <p:nvPr>
            <p:ph type="dt" sz="half" idx="10"/>
          </p:nvPr>
        </p:nvSpPr>
        <p:spPr/>
        <p:txBody>
          <a:bodyPr/>
          <a:lstStyle/>
          <a:p>
            <a:fld id="{01EFA898-5930-AD4F-8CB3-9C02DD598CED}" type="datetimeFigureOut">
              <a:rPr lang="en-US" smtClean="0"/>
              <a:t>6/2/2026</a:t>
            </a:fld>
            <a:endParaRPr lang="en-US"/>
          </a:p>
        </p:txBody>
      </p:sp>
      <p:sp>
        <p:nvSpPr>
          <p:cNvPr id="6" name="Footer Placeholder 5">
            <a:extLst>
              <a:ext uri="{FF2B5EF4-FFF2-40B4-BE49-F238E27FC236}">
                <a16:creationId xmlns:a16="http://schemas.microsoft.com/office/drawing/2014/main" id="{703CC424-7382-3839-03E2-C852E2035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2424C-4BF1-CFAF-053C-EF9366EE8E73}"/>
              </a:ext>
            </a:extLst>
          </p:cNvPr>
          <p:cNvSpPr>
            <a:spLocks noGrp="1"/>
          </p:cNvSpPr>
          <p:nvPr>
            <p:ph type="sldNum" sz="quarter" idx="12"/>
          </p:nvPr>
        </p:nvSpPr>
        <p:spPr/>
        <p:txBody>
          <a:bodyPr/>
          <a:lstStyle/>
          <a:p>
            <a:fld id="{DEB8C04A-7BFB-C24D-8F43-0EF949F62D74}" type="slidenum">
              <a:rPr lang="en-US" smtClean="0"/>
              <a:t>‹#›</a:t>
            </a:fld>
            <a:endParaRPr lang="en-US"/>
          </a:p>
        </p:txBody>
      </p:sp>
    </p:spTree>
    <p:extLst>
      <p:ext uri="{BB962C8B-B14F-4D97-AF65-F5344CB8AC3E}">
        <p14:creationId xmlns:p14="http://schemas.microsoft.com/office/powerpoint/2010/main" val="31591212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4820A-30A1-20D2-D372-2891C7F2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66A4A-55CA-6314-3B50-F53ABE87C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8ADFA-768C-E742-1FC5-C5F0DD6B9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A4423C-8AB9-2F42-BFA0-BF096BD38259}" type="datetimeFigureOut">
              <a:rPr lang="en-US" smtClean="0"/>
              <a:t>6/2/2026</a:t>
            </a:fld>
            <a:endParaRPr lang="en-US"/>
          </a:p>
        </p:txBody>
      </p:sp>
      <p:sp>
        <p:nvSpPr>
          <p:cNvPr id="5" name="Footer Placeholder 4">
            <a:extLst>
              <a:ext uri="{FF2B5EF4-FFF2-40B4-BE49-F238E27FC236}">
                <a16:creationId xmlns:a16="http://schemas.microsoft.com/office/drawing/2014/main" id="{CFC887C1-5658-C3BF-DB17-CFE9B5A36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352D96-B996-1674-E007-DE3E6031B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3B6C88-C2C7-744B-9054-9740EB6613C6}" type="slidenum">
              <a:rPr lang="en-US" smtClean="0"/>
              <a:t>‹#›</a:t>
            </a:fld>
            <a:endParaRPr lang="en-US"/>
          </a:p>
        </p:txBody>
      </p:sp>
      <p:sp>
        <p:nvSpPr>
          <p:cNvPr id="8" name="Rectangle 7">
            <a:extLst>
              <a:ext uri="{FF2B5EF4-FFF2-40B4-BE49-F238E27FC236}">
                <a16:creationId xmlns:a16="http://schemas.microsoft.com/office/drawing/2014/main" id="{8EA1BB39-6973-2199-3BC4-858F0393A5FC}"/>
              </a:ext>
            </a:extLst>
          </p:cNvPr>
          <p:cNvSpPr/>
          <p:nvPr/>
        </p:nvSpPr>
        <p:spPr>
          <a:xfrm>
            <a:off x="0" y="0"/>
            <a:ext cx="9144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r>
              <a:rPr lang="en-US" sz="1600" b="0" i="0" spc="100">
                <a:solidFill>
                  <a:schemeClr val="bg1"/>
                </a:solidFill>
                <a:latin typeface="Arial" panose="020B0604020202020204" pitchFamily="34" charset="0"/>
              </a:rPr>
              <a:t>The</a:t>
            </a:r>
            <a:r>
              <a:rPr lang="en-US" sz="1600" b="1" i="0" spc="100">
                <a:solidFill>
                  <a:schemeClr val="bg1"/>
                </a:solidFill>
                <a:latin typeface="Arial Narrow" panose="020B0604020202020204" pitchFamily="34" charset="0"/>
              </a:rPr>
              <a:t> UNIVERSITY </a:t>
            </a:r>
            <a:r>
              <a:rPr lang="en-US" sz="1600" b="0" i="0" spc="100">
                <a:solidFill>
                  <a:schemeClr val="bg1"/>
                </a:solidFill>
                <a:latin typeface="Arial" panose="020B0604020202020204" pitchFamily="34" charset="0"/>
              </a:rPr>
              <a:t>of</a:t>
            </a:r>
            <a:r>
              <a:rPr lang="en-US" sz="1600" b="1" i="0" spc="100">
                <a:solidFill>
                  <a:schemeClr val="bg1"/>
                </a:solidFill>
                <a:latin typeface="Arial Narrow" panose="020B0604020202020204" pitchFamily="34" charset="0"/>
              </a:rPr>
              <a:t>  KANSAS</a:t>
            </a:r>
          </a:p>
        </p:txBody>
      </p:sp>
    </p:spTree>
    <p:extLst>
      <p:ext uri="{BB962C8B-B14F-4D97-AF65-F5344CB8AC3E}">
        <p14:creationId xmlns:p14="http://schemas.microsoft.com/office/powerpoint/2010/main" val="752818694"/>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02" r:id="rId12"/>
    <p:sldLayoutId id="2147483649" r:id="rId13"/>
    <p:sldLayoutId id="2147483659" r:id="rId14"/>
    <p:sldLayoutId id="2147483660" r:id="rId15"/>
    <p:sldLayoutId id="2147483654" r:id="rId16"/>
    <p:sldLayoutId id="2147483657" r:id="rId17"/>
    <p:sldLayoutId id="2147483665" r:id="rId18"/>
    <p:sldLayoutId id="2147483670" r:id="rId19"/>
    <p:sldLayoutId id="2147483661" r:id="rId20"/>
    <p:sldLayoutId id="2147483671" r:id="rId21"/>
    <p:sldLayoutId id="2147483658" r:id="rId22"/>
    <p:sldLayoutId id="2147483666" r:id="rId23"/>
    <p:sldLayoutId id="2147483656" r:id="rId24"/>
    <p:sldLayoutId id="2147483650" r:id="rId25"/>
    <p:sldLayoutId id="2147483653" r:id="rId26"/>
    <p:sldLayoutId id="2147483667" r:id="rId27"/>
    <p:sldLayoutId id="2147483651" r:id="rId28"/>
    <p:sldLayoutId id="2147483652" r:id="rId29"/>
    <p:sldLayoutId id="2147483664" r:id="rId30"/>
    <p:sldLayoutId id="2147483655" r:id="rId31"/>
    <p:sldLayoutId id="2147483668" r:id="rId32"/>
    <p:sldLayoutId id="2147483669" r:id="rId33"/>
    <p:sldLayoutId id="2147483672" r:id="rId34"/>
    <p:sldLayoutId id="2147483673" r:id="rId35"/>
    <p:sldLayoutId id="2147483662" r:id="rId36"/>
    <p:sldLayoutId id="2147483663" r:id="rId37"/>
    <p:sldLayoutId id="2147483704" r:id="rId38"/>
    <p:sldLayoutId id="2147483705" r:id="rId39"/>
    <p:sldLayoutId id="2147483706" r:id="rId40"/>
  </p:sldLayoutIdLst>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building with flags on top&#10;&#10;Description automatically generated">
            <a:extLst>
              <a:ext uri="{FF2B5EF4-FFF2-40B4-BE49-F238E27FC236}">
                <a16:creationId xmlns:a16="http://schemas.microsoft.com/office/drawing/2014/main" id="{040A3031-4A0B-1F32-B426-C9F4EECCA4B9}"/>
              </a:ext>
            </a:extLst>
          </p:cNvPr>
          <p:cNvPicPr preferRelativeResize="0">
            <a:picLocks noGrp="1" noRot="1" noMove="1" noResize="1" noEditPoints="1" noAdjustHandles="1" noChangeArrowheads="1" noChangeShapeType="1" noCrop="1"/>
          </p:cNvPicPr>
          <p:nvPr>
            <p:ph idx="1"/>
          </p:nvPr>
        </p:nvPicPr>
        <p:blipFill>
          <a:blip r:embed="rId3"/>
          <a:srcRect t="6162" r="1" b="12635"/>
          <a:stretch>
            <a:fillRect/>
          </a:stretch>
        </p:blipFill>
        <p:spPr>
          <a:xfrm>
            <a:off x="926123" y="0"/>
            <a:ext cx="11265877" cy="6857999"/>
          </a:xfrm>
          <a:noFill/>
        </p:spPr>
      </p:pic>
      <p:sp>
        <p:nvSpPr>
          <p:cNvPr id="2" name="TextBox 1">
            <a:extLst>
              <a:ext uri="{FF2B5EF4-FFF2-40B4-BE49-F238E27FC236}">
                <a16:creationId xmlns:a16="http://schemas.microsoft.com/office/drawing/2014/main" id="{331DB2C1-8C59-DBAE-75C1-16385D3BA195}"/>
              </a:ext>
            </a:extLst>
          </p:cNvPr>
          <p:cNvSpPr txBox="1"/>
          <p:nvPr/>
        </p:nvSpPr>
        <p:spPr>
          <a:xfrm>
            <a:off x="1286542" y="3721398"/>
            <a:ext cx="10703442" cy="2431435"/>
          </a:xfrm>
          <a:prstGeom prst="rect">
            <a:avLst/>
          </a:prstGeom>
          <a:noFill/>
        </p:spPr>
        <p:txBody>
          <a:bodyPr wrap="square" rtlCol="0">
            <a:spAutoFit/>
          </a:bodyPr>
          <a:lstStyle/>
          <a:p>
            <a:pPr>
              <a:spcAft>
                <a:spcPts val="2400"/>
              </a:spcAft>
            </a:pPr>
            <a:r>
              <a:rPr lang="en-US" sz="5400" b="1" dirty="0">
                <a:solidFill>
                  <a:schemeClr val="bg1"/>
                </a:solidFill>
                <a:latin typeface="Arial Black" panose="020B0A04020102020204" pitchFamily="34" charset="0"/>
              </a:rPr>
              <a:t>The Relevance of the Kalven report</a:t>
            </a:r>
          </a:p>
          <a:p>
            <a:r>
              <a:rPr lang="en-US" sz="2400" b="1" dirty="0">
                <a:solidFill>
                  <a:schemeClr val="bg1"/>
                </a:solidFill>
                <a:latin typeface="Arial Black" panose="020B0A04020102020204" pitchFamily="34" charset="0"/>
              </a:rPr>
              <a:t>Arash Mafi, March 4, 2026</a:t>
            </a:r>
          </a:p>
        </p:txBody>
      </p:sp>
    </p:spTree>
    <p:extLst>
      <p:ext uri="{BB962C8B-B14F-4D97-AF65-F5344CB8AC3E}">
        <p14:creationId xmlns:p14="http://schemas.microsoft.com/office/powerpoint/2010/main" val="161516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F3A7-50C7-F44A-D139-05375C59C48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7A62C9-8EE1-BC35-DF45-F7653A854D0A}"/>
              </a:ext>
            </a:extLst>
          </p:cNvPr>
          <p:cNvSpPr txBox="1"/>
          <p:nvPr/>
        </p:nvSpPr>
        <p:spPr>
          <a:xfrm>
            <a:off x="1118681" y="843620"/>
            <a:ext cx="10136221" cy="3416320"/>
          </a:xfrm>
          <a:prstGeom prst="rect">
            <a:avLst/>
          </a:prstGeom>
          <a:noFill/>
        </p:spPr>
        <p:txBody>
          <a:bodyPr wrap="square" rtlCol="0">
            <a:spAutoFit/>
          </a:bodyPr>
          <a:lstStyle/>
          <a:p>
            <a:r>
              <a:rPr lang="en-US" sz="3600" dirty="0"/>
              <a:t>It cannot insist that all of its members favor a given view of social policy; if it takes collective action, therefore, it does so at the price of censuring any minority who do not agree with the view adopted. In brief, it is a community which </a:t>
            </a:r>
            <a:r>
              <a:rPr lang="en-US" sz="3600" dirty="0">
                <a:highlight>
                  <a:srgbClr val="FFFF00"/>
                </a:highlight>
              </a:rPr>
              <a:t>cannot resort to majority vote to reach positions on public issues</a:t>
            </a:r>
            <a:r>
              <a:rPr lang="en-US" sz="3600" dirty="0"/>
              <a:t>.</a:t>
            </a:r>
          </a:p>
        </p:txBody>
      </p:sp>
    </p:spTree>
    <p:extLst>
      <p:ext uri="{BB962C8B-B14F-4D97-AF65-F5344CB8AC3E}">
        <p14:creationId xmlns:p14="http://schemas.microsoft.com/office/powerpoint/2010/main" val="394635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4326-0B19-B7C5-4A8D-14C52049BC4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2EC8B2-0CC2-A189-3D47-4A55FD79D5A9}"/>
              </a:ext>
            </a:extLst>
          </p:cNvPr>
          <p:cNvSpPr txBox="1"/>
          <p:nvPr/>
        </p:nvSpPr>
        <p:spPr>
          <a:xfrm>
            <a:off x="836580" y="425330"/>
            <a:ext cx="10807431" cy="6186309"/>
          </a:xfrm>
          <a:prstGeom prst="rect">
            <a:avLst/>
          </a:prstGeom>
          <a:noFill/>
        </p:spPr>
        <p:txBody>
          <a:bodyPr wrap="square" rtlCol="0">
            <a:spAutoFit/>
          </a:bodyPr>
          <a:lstStyle/>
          <a:p>
            <a:r>
              <a:rPr lang="en-US" sz="3600" dirty="0"/>
              <a:t>The neutrality of the university as an institution arises then </a:t>
            </a:r>
            <a:r>
              <a:rPr lang="en-US" sz="3600" dirty="0">
                <a:highlight>
                  <a:srgbClr val="FFFF00"/>
                </a:highlight>
              </a:rPr>
              <a:t>not from a lack of courage nor out of indifference and insensitivity</a:t>
            </a:r>
            <a:r>
              <a:rPr lang="en-US" sz="3600" dirty="0"/>
              <a:t>. It arises out of </a:t>
            </a:r>
            <a:r>
              <a:rPr lang="en-US" sz="3600" dirty="0">
                <a:highlight>
                  <a:srgbClr val="FFFF00"/>
                </a:highlight>
              </a:rPr>
              <a:t>respect for free inquiry</a:t>
            </a:r>
            <a:r>
              <a:rPr lang="en-US" sz="3600" dirty="0"/>
              <a:t> and the obligation to cherish a </a:t>
            </a:r>
            <a:r>
              <a:rPr lang="en-US" sz="3600" dirty="0">
                <a:highlight>
                  <a:srgbClr val="FFFF00"/>
                </a:highlight>
              </a:rPr>
              <a:t>diversity of viewpoints</a:t>
            </a:r>
            <a:r>
              <a:rPr lang="en-US" sz="3600" dirty="0"/>
              <a:t>. And this neutrality as an institution has its complement in the fullest freedom for its faculty and students as individuals to participate in political action and social protest. It finds its complement, too, in the </a:t>
            </a:r>
            <a:r>
              <a:rPr lang="en-US" sz="3600" dirty="0">
                <a:highlight>
                  <a:srgbClr val="FFFF00"/>
                </a:highlight>
              </a:rPr>
              <a:t>obligation of the university</a:t>
            </a:r>
            <a:r>
              <a:rPr lang="en-US" sz="3600" dirty="0"/>
              <a:t> to provide a forum for the most searching and candid discussion of public issues.</a:t>
            </a:r>
          </a:p>
        </p:txBody>
      </p:sp>
    </p:spTree>
    <p:extLst>
      <p:ext uri="{BB962C8B-B14F-4D97-AF65-F5344CB8AC3E}">
        <p14:creationId xmlns:p14="http://schemas.microsoft.com/office/powerpoint/2010/main" val="403702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CD4C-F656-CB0D-BD1F-80765465DB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BDE295-C50B-3DDC-F5B8-8A14C4BF1F5D}"/>
              </a:ext>
            </a:extLst>
          </p:cNvPr>
          <p:cNvSpPr txBox="1"/>
          <p:nvPr/>
        </p:nvSpPr>
        <p:spPr>
          <a:xfrm>
            <a:off x="1001949" y="833894"/>
            <a:ext cx="10301591" cy="3416320"/>
          </a:xfrm>
          <a:prstGeom prst="rect">
            <a:avLst/>
          </a:prstGeom>
          <a:noFill/>
        </p:spPr>
        <p:txBody>
          <a:bodyPr wrap="square" rtlCol="0">
            <a:spAutoFit/>
          </a:bodyPr>
          <a:lstStyle/>
          <a:p>
            <a:r>
              <a:rPr lang="en-US" sz="3600" dirty="0"/>
              <a:t>Moreover, the sources of power of a great university should not be misconceived. </a:t>
            </a:r>
            <a:r>
              <a:rPr lang="en-US" sz="3600" dirty="0">
                <a:highlight>
                  <a:srgbClr val="FFFF00"/>
                </a:highlight>
              </a:rPr>
              <a:t>Its prestige and influence are based on integrity and intellectual competence</a:t>
            </a:r>
            <a:r>
              <a:rPr lang="en-US" sz="3600" dirty="0"/>
              <a:t>; they are not based on the circumstance that it may be wealthy, may have political contacts, and may have influential friends.</a:t>
            </a:r>
          </a:p>
        </p:txBody>
      </p:sp>
    </p:spTree>
    <p:extLst>
      <p:ext uri="{BB962C8B-B14F-4D97-AF65-F5344CB8AC3E}">
        <p14:creationId xmlns:p14="http://schemas.microsoft.com/office/powerpoint/2010/main" val="170350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D9FF-4160-BF9E-F799-0792741C7C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A35CBB1-05FB-CAEA-69A6-A0D9D4C4C5C4}"/>
              </a:ext>
            </a:extLst>
          </p:cNvPr>
          <p:cNvSpPr txBox="1"/>
          <p:nvPr/>
        </p:nvSpPr>
        <p:spPr>
          <a:xfrm>
            <a:off x="1108953" y="970082"/>
            <a:ext cx="10204315" cy="3970318"/>
          </a:xfrm>
          <a:prstGeom prst="rect">
            <a:avLst/>
          </a:prstGeom>
          <a:noFill/>
        </p:spPr>
        <p:txBody>
          <a:bodyPr wrap="square" rtlCol="0">
            <a:spAutoFit/>
          </a:bodyPr>
          <a:lstStyle/>
          <a:p>
            <a:r>
              <a:rPr lang="en-US" sz="3600" dirty="0">
                <a:highlight>
                  <a:srgbClr val="FFFF00"/>
                </a:highlight>
              </a:rPr>
              <a:t>From time to time</a:t>
            </a:r>
            <a:r>
              <a:rPr lang="en-US" sz="3600" dirty="0"/>
              <a:t> instances will arise in which the society, or segments of it, </a:t>
            </a:r>
            <a:r>
              <a:rPr lang="en-US" sz="3600" dirty="0">
                <a:highlight>
                  <a:srgbClr val="FFFF00"/>
                </a:highlight>
              </a:rPr>
              <a:t>threaten the very mission of the university and its values of free inquiry</a:t>
            </a:r>
            <a:r>
              <a:rPr lang="en-US" sz="3600" dirty="0"/>
              <a:t>. In such a crisis, it becomes the obligation of the university as an institution to oppose such measures and actively to defend its interests and its values.</a:t>
            </a:r>
          </a:p>
        </p:txBody>
      </p:sp>
    </p:spTree>
    <p:extLst>
      <p:ext uri="{BB962C8B-B14F-4D97-AF65-F5344CB8AC3E}">
        <p14:creationId xmlns:p14="http://schemas.microsoft.com/office/powerpoint/2010/main" val="302154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9DE98-02D5-C686-B97E-1A3B73B3603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861FEC2-64A6-EC73-AE2A-C47B6640FBC1}"/>
              </a:ext>
            </a:extLst>
          </p:cNvPr>
          <p:cNvSpPr txBox="1"/>
          <p:nvPr/>
        </p:nvSpPr>
        <p:spPr>
          <a:xfrm>
            <a:off x="797668" y="298872"/>
            <a:ext cx="10807430" cy="6186309"/>
          </a:xfrm>
          <a:prstGeom prst="rect">
            <a:avLst/>
          </a:prstGeom>
          <a:noFill/>
        </p:spPr>
        <p:txBody>
          <a:bodyPr wrap="square" rtlCol="0">
            <a:spAutoFit/>
          </a:bodyPr>
          <a:lstStyle/>
          <a:p>
            <a:r>
              <a:rPr lang="en-US" sz="3600" dirty="0"/>
              <a:t>There is another context in which questions as to the appropriate role of the university may possibly arise, situations involving university ownership of property, its receipt of funds, its awarding of honors, its membership in other organizations. Here, of necessity, the university, however it acts, </a:t>
            </a:r>
            <a:r>
              <a:rPr lang="en-US" sz="3600" dirty="0">
                <a:highlight>
                  <a:srgbClr val="FFFF00"/>
                </a:highlight>
              </a:rPr>
              <a:t>must act as an institution in its corporate capacity</a:t>
            </a:r>
            <a:r>
              <a:rPr lang="en-US" sz="3600" dirty="0"/>
              <a:t>. In the </a:t>
            </a:r>
            <a:r>
              <a:rPr lang="en-US" sz="3600" dirty="0">
                <a:highlight>
                  <a:srgbClr val="FFFF00"/>
                </a:highlight>
              </a:rPr>
              <a:t>exceptional instance</a:t>
            </a:r>
            <a:r>
              <a:rPr lang="en-US" sz="3600" dirty="0"/>
              <a:t>, these corporate activities of the university </a:t>
            </a:r>
            <a:r>
              <a:rPr lang="en-US" sz="3600" dirty="0">
                <a:highlight>
                  <a:srgbClr val="FFFF00"/>
                </a:highlight>
              </a:rPr>
              <a:t>may appear so incompatible</a:t>
            </a:r>
            <a:r>
              <a:rPr lang="en-US" sz="3600" dirty="0"/>
              <a:t> with paramount social values as to require careful assessment of the consequences.</a:t>
            </a:r>
          </a:p>
        </p:txBody>
      </p:sp>
    </p:spTree>
    <p:extLst>
      <p:ext uri="{BB962C8B-B14F-4D97-AF65-F5344CB8AC3E}">
        <p14:creationId xmlns:p14="http://schemas.microsoft.com/office/powerpoint/2010/main" val="83321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F4D2-2DC6-BDBA-4FBF-A726ABF72BD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5B334D5-0EAC-00BF-C08D-80B0267B248C}"/>
              </a:ext>
            </a:extLst>
          </p:cNvPr>
          <p:cNvSpPr txBox="1"/>
          <p:nvPr/>
        </p:nvSpPr>
        <p:spPr>
          <a:xfrm>
            <a:off x="914399" y="415604"/>
            <a:ext cx="10622605" cy="6186309"/>
          </a:xfrm>
          <a:prstGeom prst="rect">
            <a:avLst/>
          </a:prstGeom>
          <a:noFill/>
        </p:spPr>
        <p:txBody>
          <a:bodyPr wrap="square" rtlCol="0">
            <a:spAutoFit/>
          </a:bodyPr>
          <a:lstStyle/>
          <a:p>
            <a:r>
              <a:rPr lang="en-US" sz="3600" dirty="0"/>
              <a:t>These extraordinary instances apart, there emerges, as we see it, </a:t>
            </a:r>
            <a:r>
              <a:rPr lang="en-US" sz="3600" dirty="0">
                <a:highlight>
                  <a:srgbClr val="FFFF00"/>
                </a:highlight>
              </a:rPr>
              <a:t>a heavy presumption against the university taking collective action or expressing opinions on the political and social issues of the day</a:t>
            </a:r>
            <a:r>
              <a:rPr lang="en-US" sz="3600" dirty="0"/>
              <a:t>, </a:t>
            </a:r>
            <a:r>
              <a:rPr lang="en-US" sz="3600" dirty="0">
                <a:highlight>
                  <a:srgbClr val="00FF00"/>
                </a:highlight>
              </a:rPr>
              <a:t>or modifying its corporate activities to foster social or political values, however compelling and appealing they may be</a:t>
            </a:r>
            <a:r>
              <a:rPr lang="en-US" sz="3600" dirty="0"/>
              <a:t>.</a:t>
            </a:r>
          </a:p>
          <a:p>
            <a:endParaRPr lang="en-US" sz="3600" dirty="0"/>
          </a:p>
          <a:p>
            <a:r>
              <a:rPr lang="en-US" sz="3600" dirty="0"/>
              <a:t>These are admittedly matters of large principle, and the application of principle to an individual case will not be easy.</a:t>
            </a:r>
          </a:p>
        </p:txBody>
      </p:sp>
    </p:spTree>
    <p:extLst>
      <p:ext uri="{BB962C8B-B14F-4D97-AF65-F5344CB8AC3E}">
        <p14:creationId xmlns:p14="http://schemas.microsoft.com/office/powerpoint/2010/main" val="80864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25528-79B2-3712-CA21-D1965414244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C1B02BD-3D32-9688-D37F-677F1F521E9D}"/>
              </a:ext>
            </a:extLst>
          </p:cNvPr>
          <p:cNvSpPr txBox="1"/>
          <p:nvPr/>
        </p:nvSpPr>
        <p:spPr>
          <a:xfrm>
            <a:off x="437745" y="337784"/>
            <a:ext cx="11527276" cy="6186309"/>
          </a:xfrm>
          <a:prstGeom prst="rect">
            <a:avLst/>
          </a:prstGeom>
          <a:noFill/>
        </p:spPr>
        <p:txBody>
          <a:bodyPr wrap="square" rtlCol="0">
            <a:spAutoFit/>
          </a:bodyPr>
          <a:lstStyle/>
          <a:p>
            <a:r>
              <a:rPr lang="en-US" sz="3600" dirty="0"/>
              <a:t>It must always be appropriate, therefore, for faculty or students or administration to question, through existing channels such as the Committee of the Council or the Council, whether in light of these principles the University in particular circumstances is playing its proper role.</a:t>
            </a:r>
          </a:p>
          <a:p>
            <a:endParaRPr lang="en-US" sz="3600" dirty="0"/>
          </a:p>
          <a:p>
            <a:r>
              <a:rPr lang="en-US" sz="3600" dirty="0"/>
              <a:t>Our basic conviction is that a great university can perform greatly for the betterment of society. It should not, therefore, permit itself to be diverted from its mission into </a:t>
            </a:r>
            <a:r>
              <a:rPr lang="en-US" sz="3600" dirty="0">
                <a:highlight>
                  <a:srgbClr val="FFFF00"/>
                </a:highlight>
              </a:rPr>
              <a:t>playing the role of a second-rate political force or influence</a:t>
            </a:r>
            <a:r>
              <a:rPr lang="en-US" sz="3600" dirty="0"/>
              <a:t>.</a:t>
            </a:r>
          </a:p>
        </p:txBody>
      </p:sp>
    </p:spTree>
    <p:extLst>
      <p:ext uri="{BB962C8B-B14F-4D97-AF65-F5344CB8AC3E}">
        <p14:creationId xmlns:p14="http://schemas.microsoft.com/office/powerpoint/2010/main" val="12890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E75F9-F0BF-52D1-0EA8-A44BEFE5997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0404F14-1EA3-C0A1-FD58-5BA78C220CE7}"/>
              </a:ext>
            </a:extLst>
          </p:cNvPr>
          <p:cNvSpPr txBox="1"/>
          <p:nvPr/>
        </p:nvSpPr>
        <p:spPr>
          <a:xfrm>
            <a:off x="583659" y="1193817"/>
            <a:ext cx="11089531" cy="3970318"/>
          </a:xfrm>
          <a:prstGeom prst="rect">
            <a:avLst/>
          </a:prstGeom>
          <a:noFill/>
        </p:spPr>
        <p:txBody>
          <a:bodyPr wrap="square" rtlCol="0">
            <a:spAutoFit/>
          </a:bodyPr>
          <a:lstStyle/>
          <a:p>
            <a:r>
              <a:rPr lang="en-US" sz="3600" dirty="0"/>
              <a:t>The Committee was appointed in February 1967 by President George W. Beadle and requested to prepare “a statement on the University’s role in </a:t>
            </a:r>
            <a:r>
              <a:rPr lang="en-US" sz="3600" dirty="0">
                <a:highlight>
                  <a:srgbClr val="FFFF00"/>
                </a:highlight>
              </a:rPr>
              <a:t>political and social </a:t>
            </a:r>
            <a:r>
              <a:rPr lang="en-US" sz="3600" dirty="0"/>
              <a:t>action.” The Committee conceives its function as principally that of providing a point of departure for discussion in the University community of this important question.</a:t>
            </a:r>
          </a:p>
        </p:txBody>
      </p:sp>
    </p:spTree>
    <p:extLst>
      <p:ext uri="{BB962C8B-B14F-4D97-AF65-F5344CB8AC3E}">
        <p14:creationId xmlns:p14="http://schemas.microsoft.com/office/powerpoint/2010/main" val="220337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D364-4C27-5481-5CFF-16F6754BB31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6A1352C-0E20-7C50-DABE-31F98D9DBEA9}"/>
              </a:ext>
            </a:extLst>
          </p:cNvPr>
          <p:cNvSpPr txBox="1"/>
          <p:nvPr/>
        </p:nvSpPr>
        <p:spPr>
          <a:xfrm>
            <a:off x="680936" y="454515"/>
            <a:ext cx="10953346" cy="5632311"/>
          </a:xfrm>
          <a:prstGeom prst="rect">
            <a:avLst/>
          </a:prstGeom>
          <a:noFill/>
        </p:spPr>
        <p:txBody>
          <a:bodyPr wrap="square" rtlCol="0">
            <a:spAutoFit/>
          </a:bodyPr>
          <a:lstStyle/>
          <a:p>
            <a:r>
              <a:rPr lang="en-US" sz="3600" dirty="0"/>
              <a:t>The Committee has reviewed the experience of the University in such matters as its participation in neighborhood redevelopment, its defense of academic freedom in the Broyles Bill inquiry of the 1940s and again in the Jenner Committee hearings of the early 1950s, its opposition to the Disclaimer Affidavit in the National Defense Education Act of 1958, its reappraisal of the criteria by which it rents the off-campus housing it owns, and its position on furnishing the rank of male students to Selective Service.</a:t>
            </a:r>
          </a:p>
        </p:txBody>
      </p:sp>
    </p:spTree>
    <p:extLst>
      <p:ext uri="{BB962C8B-B14F-4D97-AF65-F5344CB8AC3E}">
        <p14:creationId xmlns:p14="http://schemas.microsoft.com/office/powerpoint/2010/main" val="96939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E9A9A-AF50-EDF6-0ED0-AAC77141F75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9DC713-A858-2D36-2DFE-B0A062E9FDAD}"/>
              </a:ext>
            </a:extLst>
          </p:cNvPr>
          <p:cNvSpPr txBox="1"/>
          <p:nvPr/>
        </p:nvSpPr>
        <p:spPr>
          <a:xfrm>
            <a:off x="953311" y="1184090"/>
            <a:ext cx="10447506" cy="3416320"/>
          </a:xfrm>
          <a:prstGeom prst="rect">
            <a:avLst/>
          </a:prstGeom>
          <a:noFill/>
        </p:spPr>
        <p:txBody>
          <a:bodyPr wrap="square" rtlCol="0">
            <a:spAutoFit/>
          </a:bodyPr>
          <a:lstStyle/>
          <a:p>
            <a:r>
              <a:rPr lang="en-US" sz="3600" dirty="0"/>
              <a:t>In its own discussions, the Committee has found a deep consensus on the </a:t>
            </a:r>
            <a:r>
              <a:rPr lang="en-US" sz="3600" dirty="0">
                <a:highlight>
                  <a:srgbClr val="FFFF00"/>
                </a:highlight>
              </a:rPr>
              <a:t>appropriate role of the university in political and social action</a:t>
            </a:r>
            <a:r>
              <a:rPr lang="en-US" sz="3600" dirty="0"/>
              <a:t>. It senses some popular misconceptions about that role and wishes, therefore, simply to reaffirm a few old truths and a cherished tradition.</a:t>
            </a:r>
          </a:p>
        </p:txBody>
      </p:sp>
    </p:spTree>
    <p:extLst>
      <p:ext uri="{BB962C8B-B14F-4D97-AF65-F5344CB8AC3E}">
        <p14:creationId xmlns:p14="http://schemas.microsoft.com/office/powerpoint/2010/main" val="236512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84548-2FE3-025F-545D-F9FAF4288DC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EDAD751-A7EA-4C2D-A550-48BBCF239395}"/>
              </a:ext>
            </a:extLst>
          </p:cNvPr>
          <p:cNvSpPr txBox="1"/>
          <p:nvPr/>
        </p:nvSpPr>
        <p:spPr>
          <a:xfrm>
            <a:off x="963037" y="1125725"/>
            <a:ext cx="10642061" cy="3416320"/>
          </a:xfrm>
          <a:prstGeom prst="rect">
            <a:avLst/>
          </a:prstGeom>
          <a:noFill/>
        </p:spPr>
        <p:txBody>
          <a:bodyPr wrap="square" rtlCol="0">
            <a:spAutoFit/>
          </a:bodyPr>
          <a:lstStyle/>
          <a:p>
            <a:r>
              <a:rPr lang="en-US" sz="3600" dirty="0"/>
              <a:t>A university has a </a:t>
            </a:r>
            <a:r>
              <a:rPr lang="en-US" sz="3600" dirty="0">
                <a:highlight>
                  <a:srgbClr val="FFFF00"/>
                </a:highlight>
              </a:rPr>
              <a:t>great and unique role</a:t>
            </a:r>
            <a:r>
              <a:rPr lang="en-US" sz="3600" dirty="0"/>
              <a:t> to play in </a:t>
            </a:r>
            <a:r>
              <a:rPr lang="en-US" sz="3600" dirty="0">
                <a:highlight>
                  <a:srgbClr val="FFFF00"/>
                </a:highlight>
              </a:rPr>
              <a:t>fostering the development of social and political values</a:t>
            </a:r>
            <a:r>
              <a:rPr lang="en-US" sz="3600" dirty="0"/>
              <a:t> in a society. The role is defined by the distinctive mission of the university and defined too by the distinctive characteristics of the university as a community. It is a role for the long term.</a:t>
            </a:r>
          </a:p>
        </p:txBody>
      </p:sp>
    </p:spTree>
    <p:extLst>
      <p:ext uri="{BB962C8B-B14F-4D97-AF65-F5344CB8AC3E}">
        <p14:creationId xmlns:p14="http://schemas.microsoft.com/office/powerpoint/2010/main" val="372130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C27F-D958-B425-C278-155C0ABE24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458757C-E940-BB50-EAF2-3F97BAFE0860}"/>
              </a:ext>
            </a:extLst>
          </p:cNvPr>
          <p:cNvSpPr txBox="1"/>
          <p:nvPr/>
        </p:nvSpPr>
        <p:spPr>
          <a:xfrm>
            <a:off x="1099226" y="454516"/>
            <a:ext cx="10466962" cy="5632311"/>
          </a:xfrm>
          <a:prstGeom prst="rect">
            <a:avLst/>
          </a:prstGeom>
          <a:noFill/>
        </p:spPr>
        <p:txBody>
          <a:bodyPr wrap="square" rtlCol="0">
            <a:spAutoFit/>
          </a:bodyPr>
          <a:lstStyle/>
          <a:p>
            <a:r>
              <a:rPr lang="en-US" sz="3600" dirty="0"/>
              <a:t>The mission of the university is the discovery, improvement, and dissemination of knowledge. Its domain of inquiry and scrutiny includes all aspects and all values of society. A university faithful to its mission will provide </a:t>
            </a:r>
            <a:r>
              <a:rPr lang="en-US" sz="3600" dirty="0">
                <a:highlight>
                  <a:srgbClr val="FFFF00"/>
                </a:highlight>
              </a:rPr>
              <a:t>enduring challenges to social values, policies, practices, and institutions</a:t>
            </a:r>
            <a:r>
              <a:rPr lang="en-US" sz="3600" dirty="0"/>
              <a:t>. By design and by effect, it is the institution which </a:t>
            </a:r>
            <a:r>
              <a:rPr lang="en-US" sz="3600" dirty="0">
                <a:highlight>
                  <a:srgbClr val="FFFF00"/>
                </a:highlight>
              </a:rPr>
              <a:t>creates discontent with the existing social arrangements</a:t>
            </a:r>
            <a:r>
              <a:rPr lang="en-US" sz="3600" dirty="0"/>
              <a:t> and proposes new ones. In brief, a good university, like Socrates, will be upsetting.</a:t>
            </a:r>
          </a:p>
        </p:txBody>
      </p:sp>
    </p:spTree>
    <p:extLst>
      <p:ext uri="{BB962C8B-B14F-4D97-AF65-F5344CB8AC3E}">
        <p14:creationId xmlns:p14="http://schemas.microsoft.com/office/powerpoint/2010/main" val="232499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307E-C4CE-2E66-8180-A6D2F211770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382195-AF50-3B86-54C5-60D7526279D0}"/>
              </a:ext>
            </a:extLst>
          </p:cNvPr>
          <p:cNvSpPr txBox="1"/>
          <p:nvPr/>
        </p:nvSpPr>
        <p:spPr>
          <a:xfrm>
            <a:off x="787940" y="736616"/>
            <a:ext cx="10836614" cy="5078313"/>
          </a:xfrm>
          <a:prstGeom prst="rect">
            <a:avLst/>
          </a:prstGeom>
          <a:noFill/>
        </p:spPr>
        <p:txBody>
          <a:bodyPr wrap="square" rtlCol="0">
            <a:spAutoFit/>
          </a:bodyPr>
          <a:lstStyle/>
          <a:p>
            <a:r>
              <a:rPr lang="en-US" sz="3600" dirty="0">
                <a:highlight>
                  <a:srgbClr val="FFFF00"/>
                </a:highlight>
              </a:rPr>
              <a:t>The instrument of dissent and criticism is the individual faculty member or the individual student</a:t>
            </a:r>
            <a:r>
              <a:rPr lang="en-US" sz="3600" dirty="0"/>
              <a:t>. The university is the home and sponsor of critics; </a:t>
            </a:r>
            <a:r>
              <a:rPr lang="en-US" sz="3600" dirty="0">
                <a:highlight>
                  <a:srgbClr val="FFFF00"/>
                </a:highlight>
              </a:rPr>
              <a:t>it is not itself the critic</a:t>
            </a:r>
            <a:r>
              <a:rPr lang="en-US" sz="3600" dirty="0"/>
              <a:t>. It is, to go back once again to the classic phrase, a community of scholars. To perform its mission in the society, a university must sustain an extraordinary </a:t>
            </a:r>
            <a:r>
              <a:rPr lang="en-US" sz="3600" dirty="0">
                <a:highlight>
                  <a:srgbClr val="FFFF00"/>
                </a:highlight>
              </a:rPr>
              <a:t>environment of freedom of inquiry</a:t>
            </a:r>
            <a:r>
              <a:rPr lang="en-US" sz="3600" dirty="0"/>
              <a:t> and maintain an independence from political fashions, passions, and pressures.</a:t>
            </a:r>
          </a:p>
        </p:txBody>
      </p:sp>
    </p:spTree>
    <p:extLst>
      <p:ext uri="{BB962C8B-B14F-4D97-AF65-F5344CB8AC3E}">
        <p14:creationId xmlns:p14="http://schemas.microsoft.com/office/powerpoint/2010/main" val="369817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324B-A015-F64B-F295-7B04480D6F8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0A6E32-6FBB-595B-6F47-E3EAAAFD6F9A}"/>
              </a:ext>
            </a:extLst>
          </p:cNvPr>
          <p:cNvSpPr txBox="1"/>
          <p:nvPr/>
        </p:nvSpPr>
        <p:spPr>
          <a:xfrm>
            <a:off x="875489" y="1057632"/>
            <a:ext cx="10603149" cy="3970318"/>
          </a:xfrm>
          <a:prstGeom prst="rect">
            <a:avLst/>
          </a:prstGeom>
          <a:noFill/>
        </p:spPr>
        <p:txBody>
          <a:bodyPr wrap="square" rtlCol="0">
            <a:spAutoFit/>
          </a:bodyPr>
          <a:lstStyle/>
          <a:p>
            <a:r>
              <a:rPr lang="en-US" sz="3600" dirty="0"/>
              <a:t>A university, if it is to be true to its faith in intellectual inquiry, must embrace, be hospitable to, and encourage the </a:t>
            </a:r>
            <a:r>
              <a:rPr lang="en-US" sz="3600" dirty="0">
                <a:highlight>
                  <a:srgbClr val="FFFF00"/>
                </a:highlight>
              </a:rPr>
              <a:t>widest diversity of views</a:t>
            </a:r>
            <a:r>
              <a:rPr lang="en-US" sz="3600" dirty="0"/>
              <a:t> within its own community. It is a community but only for the </a:t>
            </a:r>
            <a:r>
              <a:rPr lang="en-US" sz="3600" dirty="0">
                <a:highlight>
                  <a:srgbClr val="FFFF00"/>
                </a:highlight>
              </a:rPr>
              <a:t>limited, albeit great, purposes of teaching and research</a:t>
            </a:r>
            <a:r>
              <a:rPr lang="en-US" sz="3600" dirty="0"/>
              <a:t>. It is not a club, it is not a trade association, it is not a lobby.</a:t>
            </a:r>
          </a:p>
        </p:txBody>
      </p:sp>
    </p:spTree>
    <p:extLst>
      <p:ext uri="{BB962C8B-B14F-4D97-AF65-F5344CB8AC3E}">
        <p14:creationId xmlns:p14="http://schemas.microsoft.com/office/powerpoint/2010/main" val="163617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DC62-7CFE-2C05-1067-0A6B5D05186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C287E0-F11A-F9B2-4A7A-48D58D0D5CC3}"/>
              </a:ext>
            </a:extLst>
          </p:cNvPr>
          <p:cNvSpPr txBox="1"/>
          <p:nvPr/>
        </p:nvSpPr>
        <p:spPr>
          <a:xfrm>
            <a:off x="1079769" y="833892"/>
            <a:ext cx="10350231" cy="4524315"/>
          </a:xfrm>
          <a:prstGeom prst="rect">
            <a:avLst/>
          </a:prstGeom>
          <a:noFill/>
        </p:spPr>
        <p:txBody>
          <a:bodyPr wrap="square" rtlCol="0">
            <a:spAutoFit/>
          </a:bodyPr>
          <a:lstStyle/>
          <a:p>
            <a:r>
              <a:rPr lang="en-US" sz="3600" dirty="0"/>
              <a:t>Since the university is a community only for these limited and distinctive purposes, it is a community which </a:t>
            </a:r>
            <a:r>
              <a:rPr lang="en-US" sz="3600" dirty="0">
                <a:highlight>
                  <a:srgbClr val="FFFF00"/>
                </a:highlight>
              </a:rPr>
              <a:t>cannot take collective action</a:t>
            </a:r>
            <a:r>
              <a:rPr lang="en-US" sz="3600" dirty="0"/>
              <a:t> on the issues of the day without endangering the conditions for its existence and effectiveness. There is no mechanism by which it can reach a collective position without inhibiting that full freedom of dissent on which it thrives.</a:t>
            </a:r>
          </a:p>
        </p:txBody>
      </p:sp>
    </p:spTree>
    <p:extLst>
      <p:ext uri="{BB962C8B-B14F-4D97-AF65-F5344CB8AC3E}">
        <p14:creationId xmlns:p14="http://schemas.microsoft.com/office/powerpoint/2010/main" val="1065196938"/>
      </p:ext>
    </p:extLst>
  </p:cSld>
  <p:clrMapOvr>
    <a:masterClrMapping/>
  </p:clrMapOvr>
</p:sld>
</file>

<file path=ppt/theme/theme1.xml><?xml version="1.0" encoding="utf-8"?>
<a:theme xmlns:a="http://schemas.openxmlformats.org/drawingml/2006/main" name="Theme-KU_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KU_slides" id="{BE2F0C4F-699B-4B4B-88C4-81397BDF6DA4}" vid="{BC79916B-EA32-FD45-8C0A-B5E6AB4C2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Theme-KU_slides</Template>
  <TotalTime>112</TotalTime>
  <Words>1119</Words>
  <Application>Microsoft Office PowerPoint</Application>
  <PresentationFormat>Widescreen</PresentationFormat>
  <Paragraphs>37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Theme-KU_slides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Mafi, Arash</cp:lastModifiedBy>
  <cp:revision>6</cp:revision>
  <dcterms:created xsi:type="dcterms:W3CDTF">2018-08-31T16:05:47Z</dcterms:created>
  <dcterms:modified xsi:type="dcterms:W3CDTF">2026-06-02T18:08:32Z</dcterms:modified>
</cp:coreProperties>
</file>